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sldIdLst>
    <p:sldId id="281" r:id="rId2"/>
    <p:sldId id="279" r:id="rId3"/>
    <p:sldId id="282" r:id="rId4"/>
    <p:sldId id="263" r:id="rId5"/>
    <p:sldId id="283" r:id="rId6"/>
    <p:sldId id="28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C8B"/>
    <a:srgbClr val="96DB67"/>
    <a:srgbClr val="81D448"/>
    <a:srgbClr val="2E78CA"/>
    <a:srgbClr val="33A2C5"/>
    <a:srgbClr val="2CCCC4"/>
    <a:srgbClr val="2ACEA3"/>
    <a:srgbClr val="8DE5A8"/>
    <a:srgbClr val="B1E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E73462-8436-4567-8E94-F300756CD0D8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AFF89F-381C-47B2-BA45-A4FE7E3A8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8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49E8BC-638C-4267-A3D4-5D15CEBB925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11EAE6-3368-40B3-8D43-1AB9264DA6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TraumA</a:t>
            </a:r>
            <a:r>
              <a:rPr lang="en-US" sz="3200" dirty="0" err="1"/>
              <a:t>-</a:t>
            </a:r>
            <a:r>
              <a:rPr lang="en-US" sz="3200" dirty="0" err="1" smtClean="0"/>
              <a:t>InFORMED</a:t>
            </a:r>
            <a:r>
              <a:rPr lang="en-US" sz="3200" dirty="0" smtClean="0"/>
              <a:t> CARE SYSTEM INITITIAVES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000" dirty="0" smtClean="0"/>
              <a:t>Multnomah County Homeless Youth Continuum</a:t>
            </a:r>
            <a:endParaRPr lang="en-US" sz="2000" dirty="0"/>
          </a:p>
        </p:txBody>
      </p:sp>
      <p:pic>
        <p:nvPicPr>
          <p:cNvPr id="20487" name="Picture 4" descr="Ouside-inLOGO_edit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835" y="5078049"/>
            <a:ext cx="4284891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488" name="Picture 1" descr="NAF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141131" cy="121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3" descr="NAYA-logo-184x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402" y="1285875"/>
            <a:ext cx="1403324" cy="189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Janus Youth Program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1191" y="3180035"/>
            <a:ext cx="1676400" cy="190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52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937250"/>
            <a:ext cx="16383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3517019" y="1027113"/>
            <a:ext cx="2720975" cy="1498600"/>
          </a:xfrm>
          <a:prstGeom prst="ellipse">
            <a:avLst/>
          </a:prstGeom>
          <a:solidFill>
            <a:srgbClr val="1CADE4"/>
          </a:solidFill>
          <a:ln w="19050" cap="rnd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itchFamily="34" charset="0"/>
                <a:ea typeface="+mn-ea"/>
                <a:cs typeface="+mn-cs"/>
              </a:rPr>
              <a:t>Agency Commitment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759200" y="2790825"/>
            <a:ext cx="2865438" cy="1549400"/>
          </a:xfrm>
          <a:prstGeom prst="ellipse">
            <a:avLst/>
          </a:prstGeom>
          <a:solidFill>
            <a:srgbClr val="1CADE4"/>
          </a:solidFill>
          <a:ln w="19050" cap="rnd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itchFamily="34" charset="0"/>
                <a:ea typeface="+mn-ea"/>
                <a:cs typeface="+mn-cs"/>
              </a:rPr>
              <a:t>Workforce Development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38004" y="1848644"/>
            <a:ext cx="3033712" cy="1354138"/>
          </a:xfrm>
          <a:prstGeom prst="ellipse">
            <a:avLst/>
          </a:prstGeom>
          <a:solidFill>
            <a:srgbClr val="1CADE4"/>
          </a:solidFill>
          <a:ln w="19050" cap="rnd">
            <a:solidFill>
              <a:srgbClr val="117EA7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itchFamily="34" charset="0"/>
                <a:ea typeface="+mn-ea"/>
                <a:cs typeface="+mn-cs"/>
              </a:rPr>
              <a:t>Physical Environment and Safety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409700" y="4220844"/>
            <a:ext cx="2698750" cy="1354138"/>
          </a:xfrm>
          <a:prstGeom prst="ellipse">
            <a:avLst/>
          </a:prstGeom>
          <a:solidFill>
            <a:srgbClr val="1CADE4"/>
          </a:solidFill>
          <a:ln w="19050" cap="rnd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itchFamily="34" charset="0"/>
                <a:ea typeface="+mn-ea"/>
                <a:cs typeface="+mn-cs"/>
              </a:rPr>
              <a:t>Service Delivery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314950" y="4592638"/>
            <a:ext cx="2538413" cy="1344612"/>
          </a:xfrm>
          <a:prstGeom prst="ellipse">
            <a:avLst/>
          </a:prstGeom>
          <a:solidFill>
            <a:srgbClr val="1CADE4"/>
          </a:solidFill>
          <a:ln w="19050" cap="rnd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itchFamily="34" charset="0"/>
                <a:ea typeface="+mn-ea"/>
                <a:cs typeface="+mn-cs"/>
              </a:rPr>
              <a:t>Systems Change and Monitoring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9578" y="3295650"/>
            <a:ext cx="2517422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Environmental Scan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Staff and consumer experience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Safe Space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TI crisis protocols in place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stCxn id="4" idx="3"/>
          </p:cNvCxnSpPr>
          <p:nvPr/>
        </p:nvCxnSpPr>
        <p:spPr>
          <a:xfrm flipH="1">
            <a:off x="683260" y="3004473"/>
            <a:ext cx="299021" cy="291177"/>
          </a:xfrm>
          <a:prstGeom prst="line">
            <a:avLst/>
          </a:prstGeom>
          <a:noFill/>
          <a:ln w="19050" cap="rnd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407540" y="314325"/>
            <a:ext cx="246253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Leadership invested in learning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Budget for TIC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Feedback sought and used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Workforce wellness a priority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Commitment to equity and diversity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007916" y="1112208"/>
            <a:ext cx="387740" cy="216457"/>
          </a:xfrm>
          <a:prstGeom prst="line">
            <a:avLst/>
          </a:prstGeom>
          <a:noFill/>
          <a:ln w="19050" cap="rnd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6987294" y="2443163"/>
            <a:ext cx="2042406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Training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Hiring and Onboarding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Supervision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HR policies and practices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Workforce wellness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553200" y="3013675"/>
            <a:ext cx="434095" cy="281975"/>
          </a:xfrm>
          <a:prstGeom prst="line">
            <a:avLst/>
          </a:prstGeom>
          <a:noFill/>
          <a:ln w="19050" cap="rnd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3414077" y="5911603"/>
            <a:ext cx="2300923" cy="827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Sustained process for TIC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Self-assessment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Communication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Evaluation, feedback loop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328771" y="5631569"/>
            <a:ext cx="2566829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Welcoming environment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Intake process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Staff skill set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Transparent program rules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TSS services available or referred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Peer support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212098" y="5631569"/>
            <a:ext cx="283192" cy="280034"/>
          </a:xfrm>
          <a:prstGeom prst="line">
            <a:avLst/>
          </a:prstGeom>
          <a:noFill/>
          <a:ln w="19050" cap="rnd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7" name="Straight Connector 16"/>
          <p:cNvCxnSpPr>
            <a:stCxn id="5" idx="3"/>
          </p:cNvCxnSpPr>
          <p:nvPr/>
        </p:nvCxnSpPr>
        <p:spPr>
          <a:xfrm flipH="1">
            <a:off x="1573401" y="5376673"/>
            <a:ext cx="231522" cy="254896"/>
          </a:xfrm>
          <a:prstGeom prst="line">
            <a:avLst/>
          </a:prstGeom>
          <a:noFill/>
          <a:ln w="19050" cap="rnd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88950" y="314325"/>
            <a:ext cx="3270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+mn-ea"/>
                <a:cs typeface="+mn-cs"/>
              </a:rPr>
              <a:t>The Standards of Practice for Trauma Informed Care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Initiatives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912153"/>
              </p:ext>
            </p:extLst>
          </p:nvPr>
        </p:nvGraphicFramePr>
        <p:xfrm>
          <a:off x="790575" y="1143000"/>
          <a:ext cx="7505700" cy="3711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5700"/>
              </a:tblGrid>
              <a:tr h="1322807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2400" dirty="0">
                          <a:effectLst/>
                        </a:rPr>
                        <a:t>Coordinated Training Plan</a:t>
                      </a:r>
                    </a:p>
                    <a:p>
                      <a:pPr marL="800100" marR="0" lvl="1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</a:rPr>
                        <a:t>Shared Trainings</a:t>
                      </a:r>
                    </a:p>
                    <a:p>
                      <a:pPr marL="800100" marR="0" lvl="1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effectLst/>
                        </a:rPr>
                        <a:t>TIC Trainers Team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2" marR="61652" marT="0" marB="0">
                    <a:solidFill>
                      <a:srgbClr val="96DB67"/>
                    </a:solidFill>
                  </a:tcPr>
                </a:tc>
              </a:tr>
              <a:tr h="378134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2400" dirty="0">
                          <a:effectLst/>
                        </a:rPr>
                        <a:t>TIC Supervisors Group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2" marR="61652" marT="0" marB="0">
                    <a:solidFill>
                      <a:srgbClr val="66DC8B"/>
                    </a:solidFill>
                  </a:tcPr>
                </a:tc>
              </a:tr>
              <a:tr h="378134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2400" dirty="0">
                          <a:effectLst/>
                        </a:rPr>
                        <a:t>Peer Mentor Manual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2" marR="61652" marT="0" marB="0">
                    <a:solidFill>
                      <a:srgbClr val="2ACEA3"/>
                    </a:solidFill>
                  </a:tcPr>
                </a:tc>
              </a:tr>
              <a:tr h="378134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2400" dirty="0">
                          <a:effectLst/>
                        </a:rPr>
                        <a:t>Continuum Consequences </a:t>
                      </a:r>
                      <a:r>
                        <a:rPr lang="en-US" sz="2400" dirty="0" smtClean="0">
                          <a:effectLst/>
                        </a:rPr>
                        <a:t>&amp; </a:t>
                      </a:r>
                    </a:p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       </a:t>
                      </a:r>
                      <a:r>
                        <a:rPr lang="en-US" sz="2400" baseline="0" dirty="0" smtClean="0">
                          <a:effectLst/>
                        </a:rPr>
                        <a:t>  </a:t>
                      </a:r>
                      <a:r>
                        <a:rPr lang="en-US" sz="2400" dirty="0" smtClean="0">
                          <a:effectLst/>
                        </a:rPr>
                        <a:t>Response to Extreme Incidents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2" marR="61652" marT="0" marB="0">
                    <a:solidFill>
                      <a:srgbClr val="2CCCC4"/>
                    </a:solidFill>
                  </a:tcPr>
                </a:tc>
              </a:tr>
              <a:tr h="378134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2400" dirty="0">
                          <a:effectLst/>
                        </a:rPr>
                        <a:t>Tragedy Response Plan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2" marR="61652" marT="0" marB="0">
                    <a:solidFill>
                      <a:srgbClr val="33A2C5"/>
                    </a:solidFill>
                  </a:tcPr>
                </a:tc>
              </a:tr>
              <a:tr h="378134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2400" dirty="0">
                          <a:effectLst/>
                        </a:rPr>
                        <a:t>Restorative Justice Learning Collaborative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52" marR="61652" marT="0" marB="0">
                    <a:solidFill>
                      <a:srgbClr val="2E78CA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 descr="Janus Youth Program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70643"/>
            <a:ext cx="5524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NAYA-logo-184x2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70643"/>
            <a:ext cx="46672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NAFY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00075"/>
            <a:ext cx="723900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Ouside-inLOGO_edited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1248"/>
            <a:ext cx="1371600" cy="558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89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224756" y="1111408"/>
            <a:ext cx="6781799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Trauma Informed Care (TIC) recognizes that traumatic experiences </a:t>
            </a:r>
            <a:r>
              <a:rPr lang="en-US" sz="1200" b="1" i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terrify, overwhelm, and violate</a:t>
            </a:r>
            <a:r>
              <a:rPr lang="en-US" sz="1200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 the individual.  TIC is a commitment not to repeat these experiences and, in whatever way possible, to </a:t>
            </a:r>
            <a:r>
              <a:rPr lang="en-US" sz="1200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restore a sense of safety, power, and worth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224756" y="2236312"/>
            <a:ext cx="2925763" cy="311150"/>
          </a:xfrm>
          <a:prstGeom prst="rect">
            <a:avLst/>
          </a:prstGeom>
          <a:solidFill>
            <a:srgbClr val="95B3D7">
              <a:alpha val="9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Commitment to Trauma Awareness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72075" y="2209006"/>
            <a:ext cx="3819525" cy="473869"/>
          </a:xfrm>
          <a:prstGeom prst="rect">
            <a:avLst/>
          </a:prstGeom>
          <a:solidFill>
            <a:srgbClr val="95B3D7">
              <a:alpha val="9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Understanding the Impact of Historical Trauma           Specifically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 Youth of Color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-2237255">
            <a:off x="2824290" y="18241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2">
              <a:lumMod val="60000"/>
              <a:lumOff val="40000"/>
              <a:alpha val="9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13541348">
            <a:off x="5959110" y="1824099"/>
            <a:ext cx="439737" cy="228600"/>
          </a:xfrm>
          <a:prstGeom prst="leftArrow">
            <a:avLst>
              <a:gd name="adj1" fmla="val 50000"/>
              <a:gd name="adj2" fmla="val 48090"/>
            </a:avLst>
          </a:prstGeom>
          <a:solidFill>
            <a:schemeClr val="accent2">
              <a:lumMod val="60000"/>
              <a:lumOff val="40000"/>
              <a:alpha val="9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4495800"/>
            <a:ext cx="2405190" cy="1415772"/>
          </a:xfrm>
          <a:prstGeom prst="rect">
            <a:avLst/>
          </a:prstGeom>
          <a:solidFill>
            <a:srgbClr val="B1E48E">
              <a:alpha val="9568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Create Safe Context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through: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Physical safety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Trustworthiness</a:t>
            </a:r>
            <a:endParaRPr kumimoji="0" lang="en-US" sz="11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Clear and consistent boundaries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Transparency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Predictability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Choice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581400" y="4495800"/>
            <a:ext cx="1981200" cy="1415772"/>
          </a:xfrm>
          <a:prstGeom prst="rect">
            <a:avLst/>
          </a:prstGeom>
          <a:solidFill>
            <a:srgbClr val="B1E48E">
              <a:alpha val="9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Restore Power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through: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Choice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Empowerment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Strengths perspective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Skill building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178978" y="4495800"/>
            <a:ext cx="2241122" cy="1600438"/>
          </a:xfrm>
          <a:prstGeom prst="rect">
            <a:avLst/>
          </a:prstGeom>
          <a:solidFill>
            <a:srgbClr val="B1E48E">
              <a:alpha val="9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Value the Individual </a:t>
            </a:r>
            <a:r>
              <a:rPr kumimoji="0" 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through: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Collaboration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Respect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Compassion</a:t>
            </a: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Mutuality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Engagement and</a:t>
            </a:r>
            <a:r>
              <a:rPr lang="en-US" sz="1100" dirty="0">
                <a:latin typeface="Calibri" panose="020F0502020204030204" pitchFamily="34" charset="0"/>
              </a:rPr>
              <a:t>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Relationship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Acceptance and Non-judgment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840039" y="2743200"/>
            <a:ext cx="3789362" cy="5333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Agencies demonstrate Trauma Informed Care with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Policies, Procedures and Practices that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16200000">
            <a:off x="1600199" y="35814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2">
              <a:lumMod val="60000"/>
              <a:lumOff val="40000"/>
              <a:alpha val="9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16200000">
            <a:off x="4294188" y="3581399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2">
              <a:lumMod val="60000"/>
              <a:lumOff val="40000"/>
              <a:alpha val="9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16200000">
            <a:off x="6939844" y="35814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2">
              <a:lumMod val="60000"/>
              <a:lumOff val="40000"/>
              <a:alpha val="97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687638" y="457200"/>
            <a:ext cx="3975100" cy="538163"/>
          </a:xfrm>
          <a:prstGeom prst="rect">
            <a:avLst/>
          </a:prstGeom>
          <a:solidFill>
            <a:srgbClr val="B2A1C7">
              <a:alpha val="97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Trauma Informed Care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0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12583"/>
            <a:ext cx="9220201" cy="688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0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7629</TotalTime>
  <Words>250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TraumA-InFORMED CARE SYSTEM INITITIAVES</vt:lpstr>
      <vt:lpstr>PowerPoint Presentation</vt:lpstr>
      <vt:lpstr>SYSTEM Initiatives</vt:lpstr>
      <vt:lpstr>PowerPoint Presentation</vt:lpstr>
      <vt:lpstr>PowerPoint Presentation</vt:lpstr>
      <vt:lpstr>PowerPoint Presentation</vt:lpstr>
    </vt:vector>
  </TitlesOfParts>
  <Company>Outsidein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hb</dc:creator>
  <cp:lastModifiedBy>hb</cp:lastModifiedBy>
  <cp:revision>30</cp:revision>
  <cp:lastPrinted>2016-10-27T21:49:18Z</cp:lastPrinted>
  <dcterms:created xsi:type="dcterms:W3CDTF">2016-09-21T00:21:25Z</dcterms:created>
  <dcterms:modified xsi:type="dcterms:W3CDTF">2016-11-01T01:05:59Z</dcterms:modified>
</cp:coreProperties>
</file>