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2"/>
  </p:notesMasterIdLst>
  <p:sldIdLst>
    <p:sldId id="304" r:id="rId2"/>
    <p:sldId id="315" r:id="rId3"/>
    <p:sldId id="287" r:id="rId4"/>
    <p:sldId id="303" r:id="rId5"/>
    <p:sldId id="321" r:id="rId6"/>
    <p:sldId id="322" r:id="rId7"/>
    <p:sldId id="318" r:id="rId8"/>
    <p:sldId id="319" r:id="rId9"/>
    <p:sldId id="323" r:id="rId10"/>
    <p:sldId id="324" r:id="rId11"/>
    <p:sldId id="326" r:id="rId12"/>
    <p:sldId id="329" r:id="rId13"/>
    <p:sldId id="327" r:id="rId14"/>
    <p:sldId id="330" r:id="rId15"/>
    <p:sldId id="328" r:id="rId16"/>
    <p:sldId id="325" r:id="rId17"/>
    <p:sldId id="332" r:id="rId18"/>
    <p:sldId id="331" r:id="rId19"/>
    <p:sldId id="314" r:id="rId20"/>
    <p:sldId id="267"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4" autoAdjust="0"/>
    <p:restoredTop sz="75858" autoAdjust="0"/>
  </p:normalViewPr>
  <p:slideViewPr>
    <p:cSldViewPr>
      <p:cViewPr>
        <p:scale>
          <a:sx n="54" d="100"/>
          <a:sy n="54" d="100"/>
        </p:scale>
        <p:origin x="-16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4DEBB-8A60-411C-BBE3-4FAF6D5E51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8FE31B-9D47-4EC8-B73E-7A606DB3C387}">
      <dgm:prSet/>
      <dgm:spPr>
        <a:solidFill>
          <a:schemeClr val="accent3">
            <a:lumMod val="60000"/>
            <a:lumOff val="40000"/>
          </a:schemeClr>
        </a:solidFill>
        <a:ln>
          <a:solidFill>
            <a:schemeClr val="accent3">
              <a:lumMod val="60000"/>
              <a:lumOff val="40000"/>
            </a:schemeClr>
          </a:solidFill>
        </a:ln>
      </dgm:spPr>
      <dgm:t>
        <a:bodyPr/>
        <a:lstStyle/>
        <a:p>
          <a:pPr rtl="0"/>
          <a:r>
            <a:rPr lang="en-US" b="1" dirty="0" smtClean="0">
              <a:solidFill>
                <a:schemeClr val="tx2"/>
              </a:solidFill>
            </a:rPr>
            <a:t>Increase Cross-sector Collaboration</a:t>
          </a:r>
          <a:endParaRPr lang="en-US" b="1" dirty="0">
            <a:solidFill>
              <a:schemeClr val="tx2"/>
            </a:solidFill>
          </a:endParaRPr>
        </a:p>
      </dgm:t>
    </dgm:pt>
    <dgm:pt modelId="{A03AFC40-104C-4A4D-A1B2-5DF3666CEFE1}" type="parTrans" cxnId="{74AB951B-9AB1-47D6-8DE4-04E9E57CC852}">
      <dgm:prSet/>
      <dgm:spPr/>
      <dgm:t>
        <a:bodyPr/>
        <a:lstStyle/>
        <a:p>
          <a:endParaRPr lang="en-US"/>
        </a:p>
      </dgm:t>
    </dgm:pt>
    <dgm:pt modelId="{B5461939-760E-4C72-8502-7DDC6F5BC360}" type="sibTrans" cxnId="{74AB951B-9AB1-47D6-8DE4-04E9E57CC852}">
      <dgm:prSet/>
      <dgm:spPr/>
      <dgm:t>
        <a:bodyPr/>
        <a:lstStyle/>
        <a:p>
          <a:endParaRPr lang="en-US"/>
        </a:p>
      </dgm:t>
    </dgm:pt>
    <dgm:pt modelId="{C6FE0D14-5D14-4CA0-AF16-EBC567703A75}">
      <dgm:prSet/>
      <dgm:spPr>
        <a:solidFill>
          <a:schemeClr val="accent3">
            <a:lumMod val="60000"/>
            <a:lumOff val="40000"/>
          </a:schemeClr>
        </a:solidFill>
        <a:ln>
          <a:solidFill>
            <a:schemeClr val="accent3">
              <a:lumMod val="60000"/>
              <a:lumOff val="40000"/>
            </a:schemeClr>
          </a:solidFill>
        </a:ln>
      </dgm:spPr>
      <dgm:t>
        <a:bodyPr/>
        <a:lstStyle/>
        <a:p>
          <a:pPr rtl="0"/>
          <a:r>
            <a:rPr lang="en-US" b="1" dirty="0" smtClean="0">
              <a:solidFill>
                <a:schemeClr val="tx2"/>
              </a:solidFill>
            </a:rPr>
            <a:t>Unearth &amp; Share Innovation</a:t>
          </a:r>
          <a:endParaRPr lang="en-US" b="1" dirty="0">
            <a:solidFill>
              <a:schemeClr val="tx2"/>
            </a:solidFill>
          </a:endParaRPr>
        </a:p>
      </dgm:t>
    </dgm:pt>
    <dgm:pt modelId="{54735245-43D8-4830-A3A3-538DE1E93EEA}" type="parTrans" cxnId="{BA579F26-63A5-4D6B-928A-BA6638642FDF}">
      <dgm:prSet/>
      <dgm:spPr/>
      <dgm:t>
        <a:bodyPr/>
        <a:lstStyle/>
        <a:p>
          <a:endParaRPr lang="en-US"/>
        </a:p>
      </dgm:t>
    </dgm:pt>
    <dgm:pt modelId="{75D1D0FF-8308-496D-9E7D-9F5F8AD9FABD}" type="sibTrans" cxnId="{BA579F26-63A5-4D6B-928A-BA6638642FDF}">
      <dgm:prSet/>
      <dgm:spPr/>
      <dgm:t>
        <a:bodyPr/>
        <a:lstStyle/>
        <a:p>
          <a:endParaRPr lang="en-US"/>
        </a:p>
      </dgm:t>
    </dgm:pt>
    <dgm:pt modelId="{D84343D3-5D2F-45CC-9C3F-1C38F3894A5D}">
      <dgm:prSet/>
      <dgm:spPr>
        <a:solidFill>
          <a:schemeClr val="accent3">
            <a:lumMod val="60000"/>
            <a:lumOff val="40000"/>
          </a:schemeClr>
        </a:solidFill>
        <a:ln>
          <a:solidFill>
            <a:schemeClr val="accent3">
              <a:lumMod val="60000"/>
              <a:lumOff val="40000"/>
            </a:schemeClr>
          </a:solidFill>
        </a:ln>
      </dgm:spPr>
      <dgm:t>
        <a:bodyPr/>
        <a:lstStyle/>
        <a:p>
          <a:pPr rtl="0"/>
          <a:r>
            <a:rPr lang="en-US" b="1" dirty="0" smtClean="0">
              <a:solidFill>
                <a:schemeClr val="tx2"/>
              </a:solidFill>
            </a:rPr>
            <a:t>Cultivate Evidence</a:t>
          </a:r>
          <a:endParaRPr lang="en-US" b="1" dirty="0">
            <a:solidFill>
              <a:schemeClr val="tx2"/>
            </a:solidFill>
          </a:endParaRPr>
        </a:p>
      </dgm:t>
    </dgm:pt>
    <dgm:pt modelId="{00CDFDD8-40A2-4509-A092-419304756461}" type="parTrans" cxnId="{A54B3C3A-4B23-4196-9505-2BC9A1D325C7}">
      <dgm:prSet/>
      <dgm:spPr/>
      <dgm:t>
        <a:bodyPr/>
        <a:lstStyle/>
        <a:p>
          <a:endParaRPr lang="en-US"/>
        </a:p>
      </dgm:t>
    </dgm:pt>
    <dgm:pt modelId="{9675C165-BF63-439D-B7B2-85668347A83C}" type="sibTrans" cxnId="{A54B3C3A-4B23-4196-9505-2BC9A1D325C7}">
      <dgm:prSet/>
      <dgm:spPr/>
      <dgm:t>
        <a:bodyPr/>
        <a:lstStyle/>
        <a:p>
          <a:endParaRPr lang="en-US"/>
        </a:p>
      </dgm:t>
    </dgm:pt>
    <dgm:pt modelId="{6DE2C575-B1EF-4A58-A522-FAEDE2B210BF}">
      <dgm:prSet/>
      <dgm:spPr>
        <a:solidFill>
          <a:schemeClr val="bg1"/>
        </a:solidFill>
        <a:ln>
          <a:solidFill>
            <a:schemeClr val="accent3">
              <a:lumMod val="60000"/>
              <a:lumOff val="40000"/>
              <a:alpha val="90000"/>
            </a:schemeClr>
          </a:solidFill>
        </a:ln>
      </dgm:spPr>
      <dgm:t>
        <a:bodyPr/>
        <a:lstStyle/>
        <a:p>
          <a:pPr rtl="0"/>
          <a:r>
            <a:rPr lang="en-US" dirty="0" smtClean="0">
              <a:solidFill>
                <a:schemeClr val="tx2"/>
              </a:solidFill>
            </a:rPr>
            <a:t>Generate innovative solutions that move organizations from working in </a:t>
          </a:r>
          <a:r>
            <a:rPr lang="en-US" dirty="0" smtClean="0">
              <a:solidFill>
                <a:schemeClr val="tx2"/>
              </a:solidFill>
            </a:rPr>
            <a:t>single-issue silos </a:t>
          </a:r>
          <a:r>
            <a:rPr lang="en-US" dirty="0" smtClean="0">
              <a:solidFill>
                <a:schemeClr val="tx2"/>
              </a:solidFill>
            </a:rPr>
            <a:t>to working across issue sectors.</a:t>
          </a:r>
          <a:endParaRPr lang="en-US" dirty="0">
            <a:solidFill>
              <a:schemeClr val="tx2"/>
            </a:solidFill>
          </a:endParaRPr>
        </a:p>
      </dgm:t>
    </dgm:pt>
    <dgm:pt modelId="{07F4429B-24AA-409D-8C94-86D7B8596975}" type="parTrans" cxnId="{2E3F988B-C6AA-4E2C-AFB9-D64391176D17}">
      <dgm:prSet/>
      <dgm:spPr/>
      <dgm:t>
        <a:bodyPr/>
        <a:lstStyle/>
        <a:p>
          <a:endParaRPr lang="en-US"/>
        </a:p>
      </dgm:t>
    </dgm:pt>
    <dgm:pt modelId="{3FE5D23A-4A65-4A67-8694-892658A16700}" type="sibTrans" cxnId="{2E3F988B-C6AA-4E2C-AFB9-D64391176D17}">
      <dgm:prSet/>
      <dgm:spPr/>
      <dgm:t>
        <a:bodyPr/>
        <a:lstStyle/>
        <a:p>
          <a:endParaRPr lang="en-US"/>
        </a:p>
      </dgm:t>
    </dgm:pt>
    <dgm:pt modelId="{C1289354-C162-4C72-A147-5EBD9AEF7FE8}">
      <dgm:prSet/>
      <dgm:spPr>
        <a:solidFill>
          <a:schemeClr val="bg1"/>
        </a:solidFill>
        <a:ln>
          <a:solidFill>
            <a:schemeClr val="accent3">
              <a:lumMod val="60000"/>
              <a:lumOff val="40000"/>
              <a:alpha val="90000"/>
            </a:schemeClr>
          </a:solidFill>
        </a:ln>
      </dgm:spPr>
      <dgm:t>
        <a:bodyPr/>
        <a:lstStyle/>
        <a:p>
          <a:pPr rtl="0"/>
          <a:r>
            <a:rPr lang="en-US" dirty="0" smtClean="0">
              <a:solidFill>
                <a:schemeClr val="tx2"/>
              </a:solidFill>
            </a:rPr>
            <a:t>Identify, evaluate, and share effective practices that clearly communicate what works, and what doesn’t. </a:t>
          </a:r>
          <a:endParaRPr lang="en-US" dirty="0">
            <a:solidFill>
              <a:schemeClr val="tx2"/>
            </a:solidFill>
          </a:endParaRPr>
        </a:p>
      </dgm:t>
    </dgm:pt>
    <dgm:pt modelId="{DA5732BA-CEFC-42B2-B33E-B2950D875F2E}" type="parTrans" cxnId="{E633FF3E-1917-49A5-945E-32D180D4C731}">
      <dgm:prSet/>
      <dgm:spPr/>
      <dgm:t>
        <a:bodyPr/>
        <a:lstStyle/>
        <a:p>
          <a:endParaRPr lang="en-US"/>
        </a:p>
      </dgm:t>
    </dgm:pt>
    <dgm:pt modelId="{1282B848-D934-4C92-BF2D-CB4550E8DE98}" type="sibTrans" cxnId="{E633FF3E-1917-49A5-945E-32D180D4C731}">
      <dgm:prSet/>
      <dgm:spPr/>
      <dgm:t>
        <a:bodyPr/>
        <a:lstStyle/>
        <a:p>
          <a:endParaRPr lang="en-US"/>
        </a:p>
      </dgm:t>
    </dgm:pt>
    <dgm:pt modelId="{6B1BC5E4-C49C-426D-B381-02425A7CDF2E}">
      <dgm:prSet/>
      <dgm:spPr>
        <a:solidFill>
          <a:schemeClr val="bg1"/>
        </a:solidFill>
        <a:ln>
          <a:solidFill>
            <a:schemeClr val="accent3">
              <a:lumMod val="60000"/>
              <a:lumOff val="40000"/>
              <a:alpha val="90000"/>
            </a:schemeClr>
          </a:solidFill>
        </a:ln>
      </dgm:spPr>
      <dgm:t>
        <a:bodyPr/>
        <a:lstStyle/>
        <a:p>
          <a:pPr rtl="0"/>
          <a:r>
            <a:rPr lang="en-US" dirty="0" smtClean="0">
              <a:solidFill>
                <a:schemeClr val="tx2"/>
              </a:solidFill>
            </a:rPr>
            <a:t>Support implementation of evidence-based practices and foster strong bases of evidence.</a:t>
          </a:r>
          <a:endParaRPr lang="en-US" dirty="0">
            <a:solidFill>
              <a:schemeClr val="tx2"/>
            </a:solidFill>
          </a:endParaRPr>
        </a:p>
      </dgm:t>
    </dgm:pt>
    <dgm:pt modelId="{1C181D7A-0864-4EB7-AB3E-3657EE3C49C9}" type="parTrans" cxnId="{7AC28724-5343-4096-9287-CDD31FC4AFE1}">
      <dgm:prSet/>
      <dgm:spPr/>
      <dgm:t>
        <a:bodyPr/>
        <a:lstStyle/>
        <a:p>
          <a:endParaRPr lang="en-US"/>
        </a:p>
      </dgm:t>
    </dgm:pt>
    <dgm:pt modelId="{03844A36-AA6E-429B-A2A0-42B974691567}" type="sibTrans" cxnId="{7AC28724-5343-4096-9287-CDD31FC4AFE1}">
      <dgm:prSet/>
      <dgm:spPr/>
      <dgm:t>
        <a:bodyPr/>
        <a:lstStyle/>
        <a:p>
          <a:endParaRPr lang="en-US"/>
        </a:p>
      </dgm:t>
    </dgm:pt>
    <dgm:pt modelId="{7FFCC535-211A-4715-BB2F-E1349300CB89}">
      <dgm:prSet/>
      <dgm:spPr>
        <a:solidFill>
          <a:schemeClr val="accent3">
            <a:lumMod val="60000"/>
            <a:lumOff val="40000"/>
          </a:schemeClr>
        </a:solidFill>
        <a:ln>
          <a:solidFill>
            <a:schemeClr val="accent3">
              <a:lumMod val="60000"/>
              <a:lumOff val="40000"/>
              <a:alpha val="90000"/>
            </a:schemeClr>
          </a:solidFill>
        </a:ln>
      </dgm:spPr>
      <dgm:t>
        <a:bodyPr/>
        <a:lstStyle/>
        <a:p>
          <a:pPr rtl="0"/>
          <a:r>
            <a:rPr lang="en-US" b="1" dirty="0" smtClean="0">
              <a:solidFill>
                <a:schemeClr val="tx2"/>
              </a:solidFill>
            </a:rPr>
            <a:t>Improve Outcomes</a:t>
          </a:r>
          <a:endParaRPr lang="en-US" b="1" dirty="0">
            <a:solidFill>
              <a:schemeClr val="tx2"/>
            </a:solidFill>
          </a:endParaRPr>
        </a:p>
      </dgm:t>
    </dgm:pt>
    <dgm:pt modelId="{27DF857F-4499-41E3-B544-5B04666658D9}" type="parTrans" cxnId="{F7C457D6-6AF2-41BE-B026-7EFC4BF9FF56}">
      <dgm:prSet/>
      <dgm:spPr/>
      <dgm:t>
        <a:bodyPr/>
        <a:lstStyle/>
        <a:p>
          <a:endParaRPr lang="en-US"/>
        </a:p>
      </dgm:t>
    </dgm:pt>
    <dgm:pt modelId="{D0A1FA06-3461-4D29-8294-959BF2C74E94}" type="sibTrans" cxnId="{F7C457D6-6AF2-41BE-B026-7EFC4BF9FF56}">
      <dgm:prSet/>
      <dgm:spPr/>
      <dgm:t>
        <a:bodyPr/>
        <a:lstStyle/>
        <a:p>
          <a:endParaRPr lang="en-US"/>
        </a:p>
      </dgm:t>
    </dgm:pt>
    <dgm:pt modelId="{57C1FEBA-4FCC-40C6-B48C-42A78CC8E07D}">
      <dgm:prSet/>
      <dgm:spPr>
        <a:solidFill>
          <a:schemeClr val="bg1"/>
        </a:solidFill>
        <a:ln>
          <a:solidFill>
            <a:schemeClr val="accent3">
              <a:lumMod val="60000"/>
              <a:lumOff val="40000"/>
              <a:alpha val="90000"/>
            </a:schemeClr>
          </a:solidFill>
        </a:ln>
      </dgm:spPr>
      <dgm:t>
        <a:bodyPr/>
        <a:lstStyle/>
        <a:p>
          <a:pPr rtl="0"/>
          <a:r>
            <a:rPr lang="en-US" dirty="0" smtClean="0">
              <a:solidFill>
                <a:schemeClr val="tx2"/>
              </a:solidFill>
            </a:rPr>
            <a:t>Achieve </a:t>
          </a:r>
          <a:r>
            <a:rPr lang="en-US" u="sng" dirty="0" smtClean="0">
              <a:solidFill>
                <a:schemeClr val="tx2"/>
              </a:solidFill>
            </a:rPr>
            <a:t>real</a:t>
          </a:r>
          <a:r>
            <a:rPr lang="en-US" u="none" dirty="0" smtClean="0">
              <a:solidFill>
                <a:schemeClr val="tx2"/>
              </a:solidFill>
            </a:rPr>
            <a:t> changes in the lives of youth, young adults, and their families on issues facing this population today.</a:t>
          </a:r>
          <a:endParaRPr lang="en-US" dirty="0">
            <a:solidFill>
              <a:schemeClr val="tx2"/>
            </a:solidFill>
          </a:endParaRPr>
        </a:p>
      </dgm:t>
    </dgm:pt>
    <dgm:pt modelId="{71A0FF24-85B3-45A9-939D-E4AD1870B0FC}" type="parTrans" cxnId="{5E1BFDFF-B3D8-45A9-BA15-55D0EDB02E6A}">
      <dgm:prSet/>
      <dgm:spPr/>
      <dgm:t>
        <a:bodyPr/>
        <a:lstStyle/>
        <a:p>
          <a:endParaRPr lang="en-US"/>
        </a:p>
      </dgm:t>
    </dgm:pt>
    <dgm:pt modelId="{1B80449F-4CDE-484F-8A1C-7FB50D0878F0}" type="sibTrans" cxnId="{5E1BFDFF-B3D8-45A9-BA15-55D0EDB02E6A}">
      <dgm:prSet/>
      <dgm:spPr/>
      <dgm:t>
        <a:bodyPr/>
        <a:lstStyle/>
        <a:p>
          <a:endParaRPr lang="en-US"/>
        </a:p>
      </dgm:t>
    </dgm:pt>
    <dgm:pt modelId="{BDEC3BAB-1081-4451-94A6-55E16D78F7EF}" type="pres">
      <dgm:prSet presAssocID="{7984DEBB-8A60-411C-BBE3-4FAF6D5E515A}" presName="Name0" presStyleCnt="0">
        <dgm:presLayoutVars>
          <dgm:dir/>
          <dgm:animLvl val="lvl"/>
          <dgm:resizeHandles val="exact"/>
        </dgm:presLayoutVars>
      </dgm:prSet>
      <dgm:spPr/>
      <dgm:t>
        <a:bodyPr/>
        <a:lstStyle/>
        <a:p>
          <a:endParaRPr lang="en-US"/>
        </a:p>
      </dgm:t>
    </dgm:pt>
    <dgm:pt modelId="{17C2A420-23E0-4593-802A-121EF104C4A6}" type="pres">
      <dgm:prSet presAssocID="{D88FE31B-9D47-4EC8-B73E-7A606DB3C387}" presName="composite" presStyleCnt="0"/>
      <dgm:spPr/>
    </dgm:pt>
    <dgm:pt modelId="{763BE41D-93F1-4690-807A-25B2A86D6EF8}" type="pres">
      <dgm:prSet presAssocID="{D88FE31B-9D47-4EC8-B73E-7A606DB3C387}" presName="parTx" presStyleLbl="alignNode1" presStyleIdx="0" presStyleCnt="4">
        <dgm:presLayoutVars>
          <dgm:chMax val="0"/>
          <dgm:chPref val="0"/>
          <dgm:bulletEnabled val="1"/>
        </dgm:presLayoutVars>
      </dgm:prSet>
      <dgm:spPr/>
      <dgm:t>
        <a:bodyPr/>
        <a:lstStyle/>
        <a:p>
          <a:endParaRPr lang="en-US"/>
        </a:p>
      </dgm:t>
    </dgm:pt>
    <dgm:pt modelId="{08BE404B-EDF9-480F-8E85-7DF7EB2AF769}" type="pres">
      <dgm:prSet presAssocID="{D88FE31B-9D47-4EC8-B73E-7A606DB3C387}" presName="desTx" presStyleLbl="alignAccFollowNode1" presStyleIdx="0" presStyleCnt="4">
        <dgm:presLayoutVars>
          <dgm:bulletEnabled val="1"/>
        </dgm:presLayoutVars>
      </dgm:prSet>
      <dgm:spPr/>
      <dgm:t>
        <a:bodyPr/>
        <a:lstStyle/>
        <a:p>
          <a:endParaRPr lang="en-US"/>
        </a:p>
      </dgm:t>
    </dgm:pt>
    <dgm:pt modelId="{0462F923-21B4-4473-BC41-8865FBAB1E59}" type="pres">
      <dgm:prSet presAssocID="{B5461939-760E-4C72-8502-7DDC6F5BC360}" presName="space" presStyleCnt="0"/>
      <dgm:spPr/>
    </dgm:pt>
    <dgm:pt modelId="{9F30944E-01D2-46C4-885C-DD0E299BBDE0}" type="pres">
      <dgm:prSet presAssocID="{C6FE0D14-5D14-4CA0-AF16-EBC567703A75}" presName="composite" presStyleCnt="0"/>
      <dgm:spPr/>
    </dgm:pt>
    <dgm:pt modelId="{9F1F3990-3E10-46F6-B883-D70B091C843E}" type="pres">
      <dgm:prSet presAssocID="{C6FE0D14-5D14-4CA0-AF16-EBC567703A75}" presName="parTx" presStyleLbl="alignNode1" presStyleIdx="1" presStyleCnt="4">
        <dgm:presLayoutVars>
          <dgm:chMax val="0"/>
          <dgm:chPref val="0"/>
          <dgm:bulletEnabled val="1"/>
        </dgm:presLayoutVars>
      </dgm:prSet>
      <dgm:spPr/>
      <dgm:t>
        <a:bodyPr/>
        <a:lstStyle/>
        <a:p>
          <a:endParaRPr lang="en-US"/>
        </a:p>
      </dgm:t>
    </dgm:pt>
    <dgm:pt modelId="{3CF68861-4CB3-49C7-B8D8-13DA55906D19}" type="pres">
      <dgm:prSet presAssocID="{C6FE0D14-5D14-4CA0-AF16-EBC567703A75}" presName="desTx" presStyleLbl="alignAccFollowNode1" presStyleIdx="1" presStyleCnt="4">
        <dgm:presLayoutVars>
          <dgm:bulletEnabled val="1"/>
        </dgm:presLayoutVars>
      </dgm:prSet>
      <dgm:spPr/>
      <dgm:t>
        <a:bodyPr/>
        <a:lstStyle/>
        <a:p>
          <a:endParaRPr lang="en-US"/>
        </a:p>
      </dgm:t>
    </dgm:pt>
    <dgm:pt modelId="{C795D13A-C06F-4EA1-B49C-71BD538AC2C7}" type="pres">
      <dgm:prSet presAssocID="{75D1D0FF-8308-496D-9E7D-9F5F8AD9FABD}" presName="space" presStyleCnt="0"/>
      <dgm:spPr/>
    </dgm:pt>
    <dgm:pt modelId="{57126094-35D4-4D41-85F9-A95BA928AA5F}" type="pres">
      <dgm:prSet presAssocID="{D84343D3-5D2F-45CC-9C3F-1C38F3894A5D}" presName="composite" presStyleCnt="0"/>
      <dgm:spPr/>
    </dgm:pt>
    <dgm:pt modelId="{A30C2A14-0EA7-4752-8B86-E3131EDAA61D}" type="pres">
      <dgm:prSet presAssocID="{D84343D3-5D2F-45CC-9C3F-1C38F3894A5D}" presName="parTx" presStyleLbl="alignNode1" presStyleIdx="2" presStyleCnt="4">
        <dgm:presLayoutVars>
          <dgm:chMax val="0"/>
          <dgm:chPref val="0"/>
          <dgm:bulletEnabled val="1"/>
        </dgm:presLayoutVars>
      </dgm:prSet>
      <dgm:spPr/>
      <dgm:t>
        <a:bodyPr/>
        <a:lstStyle/>
        <a:p>
          <a:endParaRPr lang="en-US"/>
        </a:p>
      </dgm:t>
    </dgm:pt>
    <dgm:pt modelId="{657653CF-88FB-46BC-B010-8CA1BFEE2ED1}" type="pres">
      <dgm:prSet presAssocID="{D84343D3-5D2F-45CC-9C3F-1C38F3894A5D}" presName="desTx" presStyleLbl="alignAccFollowNode1" presStyleIdx="2" presStyleCnt="4">
        <dgm:presLayoutVars>
          <dgm:bulletEnabled val="1"/>
        </dgm:presLayoutVars>
      </dgm:prSet>
      <dgm:spPr/>
      <dgm:t>
        <a:bodyPr/>
        <a:lstStyle/>
        <a:p>
          <a:endParaRPr lang="en-US"/>
        </a:p>
      </dgm:t>
    </dgm:pt>
    <dgm:pt modelId="{2E360495-9BA6-4192-8260-9561E58D5E83}" type="pres">
      <dgm:prSet presAssocID="{9675C165-BF63-439D-B7B2-85668347A83C}" presName="space" presStyleCnt="0"/>
      <dgm:spPr/>
    </dgm:pt>
    <dgm:pt modelId="{29157A25-2A28-4F49-9AFD-F1D231D2F1F0}" type="pres">
      <dgm:prSet presAssocID="{7FFCC535-211A-4715-BB2F-E1349300CB89}" presName="composite" presStyleCnt="0"/>
      <dgm:spPr/>
    </dgm:pt>
    <dgm:pt modelId="{0352C031-B09A-488E-BC7B-79D54F01E71B}" type="pres">
      <dgm:prSet presAssocID="{7FFCC535-211A-4715-BB2F-E1349300CB89}" presName="parTx" presStyleLbl="alignNode1" presStyleIdx="3" presStyleCnt="4">
        <dgm:presLayoutVars>
          <dgm:chMax val="0"/>
          <dgm:chPref val="0"/>
          <dgm:bulletEnabled val="1"/>
        </dgm:presLayoutVars>
      </dgm:prSet>
      <dgm:spPr/>
      <dgm:t>
        <a:bodyPr/>
        <a:lstStyle/>
        <a:p>
          <a:endParaRPr lang="en-US"/>
        </a:p>
      </dgm:t>
    </dgm:pt>
    <dgm:pt modelId="{17324584-D9D9-45D6-914E-6398DD3C87D5}" type="pres">
      <dgm:prSet presAssocID="{7FFCC535-211A-4715-BB2F-E1349300CB89}" presName="desTx" presStyleLbl="alignAccFollowNode1" presStyleIdx="3" presStyleCnt="4">
        <dgm:presLayoutVars>
          <dgm:bulletEnabled val="1"/>
        </dgm:presLayoutVars>
      </dgm:prSet>
      <dgm:spPr/>
      <dgm:t>
        <a:bodyPr/>
        <a:lstStyle/>
        <a:p>
          <a:endParaRPr lang="en-US"/>
        </a:p>
      </dgm:t>
    </dgm:pt>
  </dgm:ptLst>
  <dgm:cxnLst>
    <dgm:cxn modelId="{74AB951B-9AB1-47D6-8DE4-04E9E57CC852}" srcId="{7984DEBB-8A60-411C-BBE3-4FAF6D5E515A}" destId="{D88FE31B-9D47-4EC8-B73E-7A606DB3C387}" srcOrd="0" destOrd="0" parTransId="{A03AFC40-104C-4A4D-A1B2-5DF3666CEFE1}" sibTransId="{B5461939-760E-4C72-8502-7DDC6F5BC360}"/>
    <dgm:cxn modelId="{2E3F988B-C6AA-4E2C-AFB9-D64391176D17}" srcId="{D88FE31B-9D47-4EC8-B73E-7A606DB3C387}" destId="{6DE2C575-B1EF-4A58-A522-FAEDE2B210BF}" srcOrd="0" destOrd="0" parTransId="{07F4429B-24AA-409D-8C94-86D7B8596975}" sibTransId="{3FE5D23A-4A65-4A67-8694-892658A16700}"/>
    <dgm:cxn modelId="{0612D7FE-AFAA-495C-B61E-28A27A1B683A}" type="presOf" srcId="{D84343D3-5D2F-45CC-9C3F-1C38F3894A5D}" destId="{A30C2A14-0EA7-4752-8B86-E3131EDAA61D}" srcOrd="0" destOrd="0" presId="urn:microsoft.com/office/officeart/2005/8/layout/hList1"/>
    <dgm:cxn modelId="{BA579F26-63A5-4D6B-928A-BA6638642FDF}" srcId="{7984DEBB-8A60-411C-BBE3-4FAF6D5E515A}" destId="{C6FE0D14-5D14-4CA0-AF16-EBC567703A75}" srcOrd="1" destOrd="0" parTransId="{54735245-43D8-4830-A3A3-538DE1E93EEA}" sibTransId="{75D1D0FF-8308-496D-9E7D-9F5F8AD9FABD}"/>
    <dgm:cxn modelId="{36CA652B-23ED-4741-8F75-40BD64403A78}" type="presOf" srcId="{7FFCC535-211A-4715-BB2F-E1349300CB89}" destId="{0352C031-B09A-488E-BC7B-79D54F01E71B}" srcOrd="0" destOrd="0" presId="urn:microsoft.com/office/officeart/2005/8/layout/hList1"/>
    <dgm:cxn modelId="{DBDFA3EA-8AC9-47B9-876E-A762B2DDEF80}" type="presOf" srcId="{C6FE0D14-5D14-4CA0-AF16-EBC567703A75}" destId="{9F1F3990-3E10-46F6-B883-D70B091C843E}" srcOrd="0" destOrd="0" presId="urn:microsoft.com/office/officeart/2005/8/layout/hList1"/>
    <dgm:cxn modelId="{E633FF3E-1917-49A5-945E-32D180D4C731}" srcId="{C6FE0D14-5D14-4CA0-AF16-EBC567703A75}" destId="{C1289354-C162-4C72-A147-5EBD9AEF7FE8}" srcOrd="0" destOrd="0" parTransId="{DA5732BA-CEFC-42B2-B33E-B2950D875F2E}" sibTransId="{1282B848-D934-4C92-BF2D-CB4550E8DE98}"/>
    <dgm:cxn modelId="{4A4F88E0-7419-46D4-98B7-2FD61DD01462}" type="presOf" srcId="{6DE2C575-B1EF-4A58-A522-FAEDE2B210BF}" destId="{08BE404B-EDF9-480F-8E85-7DF7EB2AF769}" srcOrd="0" destOrd="0" presId="urn:microsoft.com/office/officeart/2005/8/layout/hList1"/>
    <dgm:cxn modelId="{D4097679-E1A5-4899-9DE4-71D69B754A7A}" type="presOf" srcId="{6B1BC5E4-C49C-426D-B381-02425A7CDF2E}" destId="{657653CF-88FB-46BC-B010-8CA1BFEE2ED1}" srcOrd="0" destOrd="0" presId="urn:microsoft.com/office/officeart/2005/8/layout/hList1"/>
    <dgm:cxn modelId="{F7C457D6-6AF2-41BE-B026-7EFC4BF9FF56}" srcId="{7984DEBB-8A60-411C-BBE3-4FAF6D5E515A}" destId="{7FFCC535-211A-4715-BB2F-E1349300CB89}" srcOrd="3" destOrd="0" parTransId="{27DF857F-4499-41E3-B544-5B04666658D9}" sibTransId="{D0A1FA06-3461-4D29-8294-959BF2C74E94}"/>
    <dgm:cxn modelId="{C4CFB9E9-C841-4486-89C9-414FAAD6812E}" type="presOf" srcId="{D88FE31B-9D47-4EC8-B73E-7A606DB3C387}" destId="{763BE41D-93F1-4690-807A-25B2A86D6EF8}" srcOrd="0" destOrd="0" presId="urn:microsoft.com/office/officeart/2005/8/layout/hList1"/>
    <dgm:cxn modelId="{A54B3C3A-4B23-4196-9505-2BC9A1D325C7}" srcId="{7984DEBB-8A60-411C-BBE3-4FAF6D5E515A}" destId="{D84343D3-5D2F-45CC-9C3F-1C38F3894A5D}" srcOrd="2" destOrd="0" parTransId="{00CDFDD8-40A2-4509-A092-419304756461}" sibTransId="{9675C165-BF63-439D-B7B2-85668347A83C}"/>
    <dgm:cxn modelId="{0C745FE4-93C8-4472-B0DF-802A9C3E0679}" type="presOf" srcId="{7984DEBB-8A60-411C-BBE3-4FAF6D5E515A}" destId="{BDEC3BAB-1081-4451-94A6-55E16D78F7EF}" srcOrd="0" destOrd="0" presId="urn:microsoft.com/office/officeart/2005/8/layout/hList1"/>
    <dgm:cxn modelId="{18EF7F6A-2289-48DB-A588-EB1AC27193B9}" type="presOf" srcId="{C1289354-C162-4C72-A147-5EBD9AEF7FE8}" destId="{3CF68861-4CB3-49C7-B8D8-13DA55906D19}" srcOrd="0" destOrd="0" presId="urn:microsoft.com/office/officeart/2005/8/layout/hList1"/>
    <dgm:cxn modelId="{5E1BFDFF-B3D8-45A9-BA15-55D0EDB02E6A}" srcId="{7FFCC535-211A-4715-BB2F-E1349300CB89}" destId="{57C1FEBA-4FCC-40C6-B48C-42A78CC8E07D}" srcOrd="0" destOrd="0" parTransId="{71A0FF24-85B3-45A9-939D-E4AD1870B0FC}" sibTransId="{1B80449F-4CDE-484F-8A1C-7FB50D0878F0}"/>
    <dgm:cxn modelId="{7AC28724-5343-4096-9287-CDD31FC4AFE1}" srcId="{D84343D3-5D2F-45CC-9C3F-1C38F3894A5D}" destId="{6B1BC5E4-C49C-426D-B381-02425A7CDF2E}" srcOrd="0" destOrd="0" parTransId="{1C181D7A-0864-4EB7-AB3E-3657EE3C49C9}" sibTransId="{03844A36-AA6E-429B-A2A0-42B974691567}"/>
    <dgm:cxn modelId="{C80C28E7-8DC8-4931-BF50-3D569F177ED7}" type="presOf" srcId="{57C1FEBA-4FCC-40C6-B48C-42A78CC8E07D}" destId="{17324584-D9D9-45D6-914E-6398DD3C87D5}" srcOrd="0" destOrd="0" presId="urn:microsoft.com/office/officeart/2005/8/layout/hList1"/>
    <dgm:cxn modelId="{3021C577-E77C-44C9-B11E-D564DD9C495B}" type="presParOf" srcId="{BDEC3BAB-1081-4451-94A6-55E16D78F7EF}" destId="{17C2A420-23E0-4593-802A-121EF104C4A6}" srcOrd="0" destOrd="0" presId="urn:microsoft.com/office/officeart/2005/8/layout/hList1"/>
    <dgm:cxn modelId="{44A29A19-2A34-4A90-9EE6-60A73E0A3375}" type="presParOf" srcId="{17C2A420-23E0-4593-802A-121EF104C4A6}" destId="{763BE41D-93F1-4690-807A-25B2A86D6EF8}" srcOrd="0" destOrd="0" presId="urn:microsoft.com/office/officeart/2005/8/layout/hList1"/>
    <dgm:cxn modelId="{C4163DDE-4A18-4F6E-9106-B173EB290118}" type="presParOf" srcId="{17C2A420-23E0-4593-802A-121EF104C4A6}" destId="{08BE404B-EDF9-480F-8E85-7DF7EB2AF769}" srcOrd="1" destOrd="0" presId="urn:microsoft.com/office/officeart/2005/8/layout/hList1"/>
    <dgm:cxn modelId="{93CCF34A-9E1E-4EBB-9B11-41D3B3CDC707}" type="presParOf" srcId="{BDEC3BAB-1081-4451-94A6-55E16D78F7EF}" destId="{0462F923-21B4-4473-BC41-8865FBAB1E59}" srcOrd="1" destOrd="0" presId="urn:microsoft.com/office/officeart/2005/8/layout/hList1"/>
    <dgm:cxn modelId="{216A6894-71B3-4204-B9F1-F5FE5F0CFD26}" type="presParOf" srcId="{BDEC3BAB-1081-4451-94A6-55E16D78F7EF}" destId="{9F30944E-01D2-46C4-885C-DD0E299BBDE0}" srcOrd="2" destOrd="0" presId="urn:microsoft.com/office/officeart/2005/8/layout/hList1"/>
    <dgm:cxn modelId="{77FFE896-E864-4FA9-812D-E00AB62010E6}" type="presParOf" srcId="{9F30944E-01D2-46C4-885C-DD0E299BBDE0}" destId="{9F1F3990-3E10-46F6-B883-D70B091C843E}" srcOrd="0" destOrd="0" presId="urn:microsoft.com/office/officeart/2005/8/layout/hList1"/>
    <dgm:cxn modelId="{DCFCF1BB-1F14-4208-A7C6-A015D522E699}" type="presParOf" srcId="{9F30944E-01D2-46C4-885C-DD0E299BBDE0}" destId="{3CF68861-4CB3-49C7-B8D8-13DA55906D19}" srcOrd="1" destOrd="0" presId="urn:microsoft.com/office/officeart/2005/8/layout/hList1"/>
    <dgm:cxn modelId="{E2EFD13A-3808-485D-8D11-19AAE0DD9311}" type="presParOf" srcId="{BDEC3BAB-1081-4451-94A6-55E16D78F7EF}" destId="{C795D13A-C06F-4EA1-B49C-71BD538AC2C7}" srcOrd="3" destOrd="0" presId="urn:microsoft.com/office/officeart/2005/8/layout/hList1"/>
    <dgm:cxn modelId="{EF2286CA-1428-401B-BDD2-A96642D20278}" type="presParOf" srcId="{BDEC3BAB-1081-4451-94A6-55E16D78F7EF}" destId="{57126094-35D4-4D41-85F9-A95BA928AA5F}" srcOrd="4" destOrd="0" presId="urn:microsoft.com/office/officeart/2005/8/layout/hList1"/>
    <dgm:cxn modelId="{9A405C7F-99A0-4726-AC08-BE85A1DBDEB5}" type="presParOf" srcId="{57126094-35D4-4D41-85F9-A95BA928AA5F}" destId="{A30C2A14-0EA7-4752-8B86-E3131EDAA61D}" srcOrd="0" destOrd="0" presId="urn:microsoft.com/office/officeart/2005/8/layout/hList1"/>
    <dgm:cxn modelId="{F0E7DB7D-DDC2-4C07-AE39-53E85D501D9E}" type="presParOf" srcId="{57126094-35D4-4D41-85F9-A95BA928AA5F}" destId="{657653CF-88FB-46BC-B010-8CA1BFEE2ED1}" srcOrd="1" destOrd="0" presId="urn:microsoft.com/office/officeart/2005/8/layout/hList1"/>
    <dgm:cxn modelId="{D3ED7417-67BA-4711-AB5C-86496B22F08E}" type="presParOf" srcId="{BDEC3BAB-1081-4451-94A6-55E16D78F7EF}" destId="{2E360495-9BA6-4192-8260-9561E58D5E83}" srcOrd="5" destOrd="0" presId="urn:microsoft.com/office/officeart/2005/8/layout/hList1"/>
    <dgm:cxn modelId="{F948902F-6DC8-495E-B021-55CA94224C49}" type="presParOf" srcId="{BDEC3BAB-1081-4451-94A6-55E16D78F7EF}" destId="{29157A25-2A28-4F49-9AFD-F1D231D2F1F0}" srcOrd="6" destOrd="0" presId="urn:microsoft.com/office/officeart/2005/8/layout/hList1"/>
    <dgm:cxn modelId="{3520C39A-8FE2-4065-99F4-C5B9A7D3DFD8}" type="presParOf" srcId="{29157A25-2A28-4F49-9AFD-F1D231D2F1F0}" destId="{0352C031-B09A-488E-BC7B-79D54F01E71B}" srcOrd="0" destOrd="0" presId="urn:microsoft.com/office/officeart/2005/8/layout/hList1"/>
    <dgm:cxn modelId="{1E2DFD6B-D0EE-49F9-B43B-0E0BF3182127}" type="presParOf" srcId="{29157A25-2A28-4F49-9AFD-F1D231D2F1F0}" destId="{17324584-D9D9-45D6-914E-6398DD3C87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BE41D-93F1-4690-807A-25B2A86D6EF8}">
      <dsp:nvSpPr>
        <dsp:cNvPr id="0" name=""/>
        <dsp:cNvSpPr/>
      </dsp:nvSpPr>
      <dsp:spPr>
        <a:xfrm>
          <a:off x="3094" y="128542"/>
          <a:ext cx="1860500" cy="500293"/>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2"/>
              </a:solidFill>
            </a:rPr>
            <a:t>Increase Cross-sector Collaboration</a:t>
          </a:r>
          <a:endParaRPr lang="en-US" sz="1500" b="1" kern="1200" dirty="0">
            <a:solidFill>
              <a:schemeClr val="tx2"/>
            </a:solidFill>
          </a:endParaRPr>
        </a:p>
      </dsp:txBody>
      <dsp:txXfrm>
        <a:off x="3094" y="128542"/>
        <a:ext cx="1860500" cy="500293"/>
      </dsp:txXfrm>
    </dsp:sp>
    <dsp:sp modelId="{08BE404B-EDF9-480F-8E85-7DF7EB2AF769}">
      <dsp:nvSpPr>
        <dsp:cNvPr id="0" name=""/>
        <dsp:cNvSpPr/>
      </dsp:nvSpPr>
      <dsp:spPr>
        <a:xfrm>
          <a:off x="3094" y="628835"/>
          <a:ext cx="1860500" cy="1528621"/>
        </a:xfrm>
        <a:prstGeom prst="rect">
          <a:avLst/>
        </a:prstGeom>
        <a:solidFill>
          <a:schemeClr val="bg1"/>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solidFill>
                <a:schemeClr val="tx2"/>
              </a:solidFill>
            </a:rPr>
            <a:t>Generate innovative solutions that move organizations from working in </a:t>
          </a:r>
          <a:r>
            <a:rPr lang="en-US" sz="1500" kern="1200" dirty="0" smtClean="0">
              <a:solidFill>
                <a:schemeClr val="tx2"/>
              </a:solidFill>
            </a:rPr>
            <a:t>single-issue silos </a:t>
          </a:r>
          <a:r>
            <a:rPr lang="en-US" sz="1500" kern="1200" dirty="0" smtClean="0">
              <a:solidFill>
                <a:schemeClr val="tx2"/>
              </a:solidFill>
            </a:rPr>
            <a:t>to working across issue sectors.</a:t>
          </a:r>
          <a:endParaRPr lang="en-US" sz="1500" kern="1200" dirty="0">
            <a:solidFill>
              <a:schemeClr val="tx2"/>
            </a:solidFill>
          </a:endParaRPr>
        </a:p>
      </dsp:txBody>
      <dsp:txXfrm>
        <a:off x="3094" y="628835"/>
        <a:ext cx="1860500" cy="1528621"/>
      </dsp:txXfrm>
    </dsp:sp>
    <dsp:sp modelId="{9F1F3990-3E10-46F6-B883-D70B091C843E}">
      <dsp:nvSpPr>
        <dsp:cNvPr id="0" name=""/>
        <dsp:cNvSpPr/>
      </dsp:nvSpPr>
      <dsp:spPr>
        <a:xfrm>
          <a:off x="2124064" y="128542"/>
          <a:ext cx="1860500" cy="500293"/>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2"/>
              </a:solidFill>
            </a:rPr>
            <a:t>Unearth &amp; Share Innovation</a:t>
          </a:r>
          <a:endParaRPr lang="en-US" sz="1500" b="1" kern="1200" dirty="0">
            <a:solidFill>
              <a:schemeClr val="tx2"/>
            </a:solidFill>
          </a:endParaRPr>
        </a:p>
      </dsp:txBody>
      <dsp:txXfrm>
        <a:off x="2124064" y="128542"/>
        <a:ext cx="1860500" cy="500293"/>
      </dsp:txXfrm>
    </dsp:sp>
    <dsp:sp modelId="{3CF68861-4CB3-49C7-B8D8-13DA55906D19}">
      <dsp:nvSpPr>
        <dsp:cNvPr id="0" name=""/>
        <dsp:cNvSpPr/>
      </dsp:nvSpPr>
      <dsp:spPr>
        <a:xfrm>
          <a:off x="2124064" y="628835"/>
          <a:ext cx="1860500" cy="1528621"/>
        </a:xfrm>
        <a:prstGeom prst="rect">
          <a:avLst/>
        </a:prstGeom>
        <a:solidFill>
          <a:schemeClr val="bg1"/>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solidFill>
                <a:schemeClr val="tx2"/>
              </a:solidFill>
            </a:rPr>
            <a:t>Identify, evaluate, and share effective practices that clearly communicate what works, and what doesn’t. </a:t>
          </a:r>
          <a:endParaRPr lang="en-US" sz="1500" kern="1200" dirty="0">
            <a:solidFill>
              <a:schemeClr val="tx2"/>
            </a:solidFill>
          </a:endParaRPr>
        </a:p>
      </dsp:txBody>
      <dsp:txXfrm>
        <a:off x="2124064" y="628835"/>
        <a:ext cx="1860500" cy="1528621"/>
      </dsp:txXfrm>
    </dsp:sp>
    <dsp:sp modelId="{A30C2A14-0EA7-4752-8B86-E3131EDAA61D}">
      <dsp:nvSpPr>
        <dsp:cNvPr id="0" name=""/>
        <dsp:cNvSpPr/>
      </dsp:nvSpPr>
      <dsp:spPr>
        <a:xfrm>
          <a:off x="4245035" y="128542"/>
          <a:ext cx="1860500" cy="500293"/>
        </a:xfrm>
        <a:prstGeom prst="rect">
          <a:avLst/>
        </a:prstGeom>
        <a:solidFill>
          <a:schemeClr val="accent3">
            <a:lumMod val="60000"/>
            <a:lumOff val="4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2"/>
              </a:solidFill>
            </a:rPr>
            <a:t>Cultivate Evidence</a:t>
          </a:r>
          <a:endParaRPr lang="en-US" sz="1500" b="1" kern="1200" dirty="0">
            <a:solidFill>
              <a:schemeClr val="tx2"/>
            </a:solidFill>
          </a:endParaRPr>
        </a:p>
      </dsp:txBody>
      <dsp:txXfrm>
        <a:off x="4245035" y="128542"/>
        <a:ext cx="1860500" cy="500293"/>
      </dsp:txXfrm>
    </dsp:sp>
    <dsp:sp modelId="{657653CF-88FB-46BC-B010-8CA1BFEE2ED1}">
      <dsp:nvSpPr>
        <dsp:cNvPr id="0" name=""/>
        <dsp:cNvSpPr/>
      </dsp:nvSpPr>
      <dsp:spPr>
        <a:xfrm>
          <a:off x="4245035" y="628835"/>
          <a:ext cx="1860500" cy="1528621"/>
        </a:xfrm>
        <a:prstGeom prst="rect">
          <a:avLst/>
        </a:prstGeom>
        <a:solidFill>
          <a:schemeClr val="bg1"/>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solidFill>
                <a:schemeClr val="tx2"/>
              </a:solidFill>
            </a:rPr>
            <a:t>Support implementation of evidence-based practices and foster strong bases of evidence.</a:t>
          </a:r>
          <a:endParaRPr lang="en-US" sz="1500" kern="1200" dirty="0">
            <a:solidFill>
              <a:schemeClr val="tx2"/>
            </a:solidFill>
          </a:endParaRPr>
        </a:p>
      </dsp:txBody>
      <dsp:txXfrm>
        <a:off x="4245035" y="628835"/>
        <a:ext cx="1860500" cy="1528621"/>
      </dsp:txXfrm>
    </dsp:sp>
    <dsp:sp modelId="{0352C031-B09A-488E-BC7B-79D54F01E71B}">
      <dsp:nvSpPr>
        <dsp:cNvPr id="0" name=""/>
        <dsp:cNvSpPr/>
      </dsp:nvSpPr>
      <dsp:spPr>
        <a:xfrm>
          <a:off x="6366005" y="128542"/>
          <a:ext cx="1860500" cy="500293"/>
        </a:xfrm>
        <a:prstGeom prst="rect">
          <a:avLst/>
        </a:prstGeom>
        <a:solidFill>
          <a:schemeClr val="accent3">
            <a:lumMod val="60000"/>
            <a:lumOff val="4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tx2"/>
              </a:solidFill>
            </a:rPr>
            <a:t>Improve Outcomes</a:t>
          </a:r>
          <a:endParaRPr lang="en-US" sz="1500" b="1" kern="1200" dirty="0">
            <a:solidFill>
              <a:schemeClr val="tx2"/>
            </a:solidFill>
          </a:endParaRPr>
        </a:p>
      </dsp:txBody>
      <dsp:txXfrm>
        <a:off x="6366005" y="128542"/>
        <a:ext cx="1860500" cy="500293"/>
      </dsp:txXfrm>
    </dsp:sp>
    <dsp:sp modelId="{17324584-D9D9-45D6-914E-6398DD3C87D5}">
      <dsp:nvSpPr>
        <dsp:cNvPr id="0" name=""/>
        <dsp:cNvSpPr/>
      </dsp:nvSpPr>
      <dsp:spPr>
        <a:xfrm>
          <a:off x="6366005" y="628835"/>
          <a:ext cx="1860500" cy="1528621"/>
        </a:xfrm>
        <a:prstGeom prst="rect">
          <a:avLst/>
        </a:prstGeom>
        <a:solidFill>
          <a:schemeClr val="bg1"/>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solidFill>
                <a:schemeClr val="tx2"/>
              </a:solidFill>
            </a:rPr>
            <a:t>Achieve </a:t>
          </a:r>
          <a:r>
            <a:rPr lang="en-US" sz="1500" u="sng" kern="1200" dirty="0" smtClean="0">
              <a:solidFill>
                <a:schemeClr val="tx2"/>
              </a:solidFill>
            </a:rPr>
            <a:t>real</a:t>
          </a:r>
          <a:r>
            <a:rPr lang="en-US" sz="1500" u="none" kern="1200" dirty="0" smtClean="0">
              <a:solidFill>
                <a:schemeClr val="tx2"/>
              </a:solidFill>
            </a:rPr>
            <a:t> changes in the lives of youth, young adults, and their families on issues facing this population today.</a:t>
          </a:r>
          <a:endParaRPr lang="en-US" sz="1500" kern="1200" dirty="0">
            <a:solidFill>
              <a:schemeClr val="tx2"/>
            </a:solidFill>
          </a:endParaRPr>
        </a:p>
      </dsp:txBody>
      <dsp:txXfrm>
        <a:off x="6366005" y="628835"/>
        <a:ext cx="1860500" cy="152862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D78422-DC32-4442-9342-DB903CC5DD6E}" type="datetimeFigureOut">
              <a:rPr lang="en-US" smtClean="0"/>
              <a:t>11/2/2016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9A5298-E1F8-437B-9D27-E0339807CBA4}" type="slidenum">
              <a:rPr lang="en-US" smtClean="0"/>
              <a:t>‹#›</a:t>
            </a:fld>
            <a:endParaRPr lang="en-US"/>
          </a:p>
        </p:txBody>
      </p:sp>
    </p:spTree>
    <p:extLst>
      <p:ext uri="{BB962C8B-B14F-4D97-AF65-F5344CB8AC3E}">
        <p14:creationId xmlns:p14="http://schemas.microsoft.com/office/powerpoint/2010/main" val="220446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4AA4C-2942-421C-B092-D84DC70452FE}" type="slidenum">
              <a:rPr lang="en-US" smtClean="0"/>
              <a:t>1</a:t>
            </a:fld>
            <a:endParaRPr lang="en-US"/>
          </a:p>
        </p:txBody>
      </p:sp>
    </p:spTree>
    <p:extLst>
      <p:ext uri="{BB962C8B-B14F-4D97-AF65-F5344CB8AC3E}">
        <p14:creationId xmlns:p14="http://schemas.microsoft.com/office/powerpoint/2010/main" val="48035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How is outreach happening (where, when, by whom)?  And what</a:t>
            </a:r>
            <a:r>
              <a:rPr lang="en-US" sz="1200" kern="1200" baseline="0" dirty="0" smtClean="0">
                <a:solidFill>
                  <a:schemeClr val="tx1"/>
                </a:solidFill>
                <a:effectLst/>
                <a:latin typeface="+mn-lt"/>
                <a:ea typeface="+mn-ea"/>
                <a:cs typeface="+mn-cs"/>
              </a:rPr>
              <a:t> is the access point strategy?</a:t>
            </a:r>
          </a:p>
          <a:p>
            <a:pPr lvl="0"/>
            <a:r>
              <a:rPr lang="en-US" sz="1200" kern="1200" baseline="0" dirty="0" smtClean="0">
                <a:solidFill>
                  <a:schemeClr val="tx1"/>
                </a:solidFill>
                <a:effectLst/>
                <a:latin typeface="+mn-lt"/>
                <a:ea typeface="+mn-ea"/>
                <a:cs typeface="+mn-cs"/>
              </a:rPr>
              <a:t>1) Single point of access – one central location</a:t>
            </a:r>
          </a:p>
          <a:p>
            <a:pPr lvl="0"/>
            <a:r>
              <a:rPr lang="en-US" sz="1200" kern="1200" baseline="0" dirty="0" smtClean="0">
                <a:solidFill>
                  <a:schemeClr val="tx1"/>
                </a:solidFill>
                <a:effectLst/>
                <a:latin typeface="+mn-lt"/>
                <a:ea typeface="+mn-ea"/>
                <a:cs typeface="+mn-cs"/>
              </a:rPr>
              <a:t>2) Multisite centralized – hubs</a:t>
            </a:r>
          </a:p>
          <a:p>
            <a:pPr lvl="0"/>
            <a:r>
              <a:rPr lang="en-US" sz="1200" kern="1200" baseline="0" dirty="0" smtClean="0">
                <a:solidFill>
                  <a:schemeClr val="tx1"/>
                </a:solidFill>
                <a:effectLst/>
                <a:latin typeface="+mn-lt"/>
                <a:ea typeface="+mn-ea"/>
                <a:cs typeface="+mn-cs"/>
              </a:rPr>
              <a:t>3) No wrong door – any location any community provider</a:t>
            </a:r>
          </a:p>
          <a:p>
            <a:pPr lvl="0"/>
            <a:r>
              <a:rPr lang="en-US" sz="1200" kern="1200" baseline="0" dirty="0" smtClean="0">
                <a:solidFill>
                  <a:schemeClr val="tx1"/>
                </a:solidFill>
                <a:effectLst/>
                <a:latin typeface="+mn-lt"/>
                <a:ea typeface="+mn-ea"/>
                <a:cs typeface="+mn-cs"/>
              </a:rPr>
              <a:t>4) Virtual or phone – which can combine with any of these other approaches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 number of concerns came out</a:t>
            </a:r>
            <a:r>
              <a:rPr lang="en-US" sz="1200" kern="1200" baseline="0" dirty="0" smtClean="0">
                <a:solidFill>
                  <a:schemeClr val="tx1"/>
                </a:solidFill>
                <a:effectLst/>
                <a:latin typeface="+mn-lt"/>
                <a:ea typeface="+mn-ea"/>
                <a:cs typeface="+mn-cs"/>
              </a:rPr>
              <a:t> of this –</a:t>
            </a:r>
          </a:p>
          <a:p>
            <a:pPr lvl="0"/>
            <a:r>
              <a:rPr lang="en-US" sz="1200" kern="1200" dirty="0" smtClean="0">
                <a:solidFill>
                  <a:schemeClr val="tx1"/>
                </a:solidFill>
                <a:effectLst/>
                <a:latin typeface="+mn-lt"/>
                <a:ea typeface="+mn-ea"/>
                <a:cs typeface="+mn-cs"/>
              </a:rPr>
              <a:t>Are</a:t>
            </a:r>
            <a:r>
              <a:rPr lang="en-US" sz="1200" kern="1200" baseline="0" dirty="0" smtClean="0">
                <a:solidFill>
                  <a:schemeClr val="tx1"/>
                </a:solidFill>
                <a:effectLst/>
                <a:latin typeface="+mn-lt"/>
                <a:ea typeface="+mn-ea"/>
                <a:cs typeface="+mn-cs"/>
              </a:rPr>
              <a:t> there any </a:t>
            </a:r>
            <a:r>
              <a:rPr lang="en-US" sz="1200" kern="1200" dirty="0" smtClean="0">
                <a:solidFill>
                  <a:schemeClr val="tx1"/>
                </a:solidFill>
                <a:effectLst/>
                <a:latin typeface="+mn-lt"/>
                <a:ea typeface="+mn-ea"/>
                <a:cs typeface="+mn-cs"/>
              </a:rPr>
              <a:t>particular populations that</a:t>
            </a:r>
            <a:r>
              <a:rPr lang="en-US" sz="1200" kern="1200" baseline="0" dirty="0" smtClean="0">
                <a:solidFill>
                  <a:schemeClr val="tx1"/>
                </a:solidFill>
                <a:effectLst/>
                <a:latin typeface="+mn-lt"/>
                <a:ea typeface="+mn-ea"/>
                <a:cs typeface="+mn-cs"/>
              </a:rPr>
              <a:t> are being missed in a given community</a:t>
            </a:r>
            <a:r>
              <a:rPr lang="en-US" sz="1200" kern="1200" dirty="0" smtClean="0">
                <a:solidFill>
                  <a:schemeClr val="tx1"/>
                </a:solidFill>
                <a:effectLst/>
                <a:latin typeface="+mn-lt"/>
                <a:ea typeface="+mn-ea"/>
                <a:cs typeface="+mn-cs"/>
              </a:rPr>
              <a:t>? (Show chart</a:t>
            </a:r>
            <a:r>
              <a:rPr lang="en-US" sz="1200" kern="1200" baseline="0" dirty="0" smtClean="0">
                <a:solidFill>
                  <a:schemeClr val="tx1"/>
                </a:solidFill>
                <a:effectLst/>
                <a:latin typeface="+mn-lt"/>
                <a:ea typeface="+mn-ea"/>
                <a:cs typeface="+mn-cs"/>
              </a:rPr>
              <a:t> next slide)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Concerns about WHO is assessed and at what point in services TAY VI SPDAT is administered?  (immediately, 48 hours, one week) ability to reassess or adjust scores later in service?—show example from CT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Which assessment?  Youth HH scoring low on family and TAY VI-SPDAT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Score ranges and % of youth scoring in highest range (SHOW next slide)</a:t>
            </a:r>
          </a:p>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10</a:t>
            </a:fld>
            <a:endParaRPr lang="en-US"/>
          </a:p>
        </p:txBody>
      </p:sp>
    </p:spTree>
    <p:extLst>
      <p:ext uri="{BB962C8B-B14F-4D97-AF65-F5344CB8AC3E}">
        <p14:creationId xmlns:p14="http://schemas.microsoft.com/office/powerpoint/2010/main" val="92306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11</a:t>
            </a:fld>
            <a:endParaRPr lang="en-US"/>
          </a:p>
        </p:txBody>
      </p:sp>
    </p:spTree>
    <p:extLst>
      <p:ext uri="{BB962C8B-B14F-4D97-AF65-F5344CB8AC3E}">
        <p14:creationId xmlns:p14="http://schemas.microsoft.com/office/powerpoint/2010/main" val="181810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Concerns about WHO is assessed and at what point in services TAY VI SPDAT is administered?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Under current regulations, CE, at a minimum, </a:t>
            </a:r>
            <a:r>
              <a:rPr lang="en-US" sz="1200" b="1" i="1" u="none" strike="noStrike" kern="1200" baseline="0" dirty="0" smtClean="0">
                <a:solidFill>
                  <a:schemeClr val="tx1"/>
                </a:solidFill>
                <a:latin typeface="+mn-lt"/>
                <a:ea typeface="+mn-ea"/>
                <a:cs typeface="+mn-cs"/>
              </a:rPr>
              <a:t>must </a:t>
            </a:r>
            <a:r>
              <a:rPr lang="en-US" sz="1200" b="0" i="0" u="none" strike="noStrike" kern="1200" baseline="0" dirty="0" smtClean="0">
                <a:solidFill>
                  <a:schemeClr val="tx1"/>
                </a:solidFill>
                <a:latin typeface="+mn-lt"/>
                <a:ea typeface="+mn-ea"/>
                <a:cs typeface="+mn-cs"/>
              </a:rPr>
              <a:t>serve </a:t>
            </a:r>
            <a:r>
              <a:rPr lang="en-US" sz="1200" b="0" i="0" u="sng" strike="noStrike" kern="1200" baseline="0" dirty="0" smtClean="0">
                <a:solidFill>
                  <a:schemeClr val="tx1"/>
                </a:solidFill>
                <a:latin typeface="+mn-lt"/>
                <a:ea typeface="+mn-ea"/>
                <a:cs typeface="+mn-cs"/>
              </a:rPr>
              <a:t>youth defined as homeless by HUD. </a:t>
            </a:r>
            <a:r>
              <a:rPr lang="en-US" sz="1200" b="0" i="0" u="none" strike="noStrike" kern="1200" baseline="0" dirty="0" smtClean="0">
                <a:solidFill>
                  <a:schemeClr val="tx1"/>
                </a:solidFill>
                <a:latin typeface="+mn-lt"/>
                <a:ea typeface="+mn-ea"/>
                <a:cs typeface="+mn-cs"/>
              </a:rPr>
              <a:t>However, HUD and HHS strongly encourage communities to also include youth considered homeless or runaway by other federal definitions</a:t>
            </a:r>
            <a:r>
              <a:rPr lang="en-US" sz="1200" b="0" i="0" u="none" strike="noStrike" kern="1200" baseline="30000" dirty="0" smtClean="0">
                <a:solidFill>
                  <a:schemeClr val="tx1"/>
                </a:solidFill>
                <a:latin typeface="+mn-lt"/>
                <a:ea typeface="+mn-ea"/>
                <a:cs typeface="+mn-cs"/>
              </a:rPr>
              <a:t>2 </a:t>
            </a:r>
            <a:endParaRPr lang="en-US" sz="1200"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Several communities discussed pros and cons of having more narrow criteria for who can do an assessment. One community is only allowing those who are literally homeless (HUD definition) to complete assessments, as is done for their single adult system, but are concerned that they are missing young people who might be couch surfing or in other unstable situations. Those communities that have cast a wider net are struggling with managing large lists of young people. They are finding it challenging to stay in contact with young people, and manage expectations about access to a limited supply of housing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Timing – there is also a</a:t>
            </a:r>
            <a:r>
              <a:rPr lang="en-US" sz="1200" kern="1200" baseline="0" dirty="0" smtClean="0">
                <a:solidFill>
                  <a:schemeClr val="tx1"/>
                </a:solidFill>
                <a:effectLst/>
                <a:latin typeface="+mn-lt"/>
                <a:ea typeface="+mn-ea"/>
                <a:cs typeface="+mn-cs"/>
              </a:rPr>
              <a:t> wide variety when it comes to timing </a:t>
            </a:r>
            <a:r>
              <a:rPr lang="en-US" sz="1200" kern="1200" dirty="0" smtClean="0">
                <a:solidFill>
                  <a:schemeClr val="tx1"/>
                </a:solidFill>
                <a:effectLst/>
                <a:latin typeface="+mn-lt"/>
                <a:ea typeface="+mn-ea"/>
                <a:cs typeface="+mn-cs"/>
              </a:rPr>
              <a:t>(immediately, 48 hours, one week) and the ability to reassess or adjust scores later in service?—show example from CT</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2306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13</a:t>
            </a:fld>
            <a:endParaRPr lang="en-US"/>
          </a:p>
        </p:txBody>
      </p:sp>
    </p:spTree>
    <p:extLst>
      <p:ext uri="{BB962C8B-B14F-4D97-AF65-F5344CB8AC3E}">
        <p14:creationId xmlns:p14="http://schemas.microsoft.com/office/powerpoint/2010/main" val="25363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Which assessment?  </a:t>
            </a:r>
          </a:p>
          <a:p>
            <a:pPr lvl="0"/>
            <a:r>
              <a:rPr lang="en-US" sz="1200" kern="1200" dirty="0" smtClean="0">
                <a:solidFill>
                  <a:schemeClr val="tx1"/>
                </a:solidFill>
                <a:effectLst/>
                <a:latin typeface="+mn-lt"/>
                <a:ea typeface="+mn-ea"/>
                <a:cs typeface="+mn-cs"/>
              </a:rPr>
              <a:t>When it comes to the VI-SPDAT</a:t>
            </a:r>
            <a:r>
              <a:rPr lang="en-US" sz="1200" kern="1200" baseline="0" dirty="0" smtClean="0">
                <a:solidFill>
                  <a:schemeClr val="tx1"/>
                </a:solidFill>
                <a:effectLst/>
                <a:latin typeface="+mn-lt"/>
                <a:ea typeface="+mn-ea"/>
                <a:cs typeface="+mn-cs"/>
              </a:rPr>
              <a:t> which is most broadly used across communities the biggest concern we are seeing is families with a youth Head of Household – broad concern that they are not scoring well on the TAY VI-SPDAT or the family.</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Additionally, when it comes to assessment --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Important to note that the TAY VI-SPDAT</a:t>
            </a:r>
            <a:r>
              <a:rPr lang="en-US" sz="1200" kern="1200" baseline="0" dirty="0" smtClean="0">
                <a:solidFill>
                  <a:schemeClr val="tx1"/>
                </a:solidFill>
                <a:effectLst/>
                <a:latin typeface="+mn-lt"/>
                <a:ea typeface="+mn-ea"/>
                <a:cs typeface="+mn-cs"/>
              </a:rPr>
              <a:t> assesses vulnerability ONLY – it does not assess </a:t>
            </a:r>
            <a:r>
              <a:rPr lang="en-US" sz="1200" b="0" i="0" u="none" strike="noStrike" kern="1200" baseline="0" dirty="0" smtClean="0">
                <a:solidFill>
                  <a:schemeClr val="tx1"/>
                </a:solidFill>
                <a:latin typeface="+mn-lt"/>
                <a:ea typeface="+mn-ea"/>
                <a:cs typeface="+mn-cs"/>
              </a:rPr>
              <a:t>factors that can prevent and end their homelessness and thus, it’s hard to say that the TAY VI-SPDAT can inform the types of services and housing that best meet their needs and strengths.  So, the question becomes, beyond the VI-SPDAT which is ONLY useful for prioritization, how are youth assessed? and this varies widely. </a:t>
            </a:r>
            <a:endParaRPr lang="en-US" sz="1200" kern="1200" baseline="0" dirty="0" smtClean="0">
              <a:solidFill>
                <a:schemeClr val="tx1"/>
              </a:solidFill>
              <a:effectLst/>
              <a:latin typeface="+mn-lt"/>
              <a:ea typeface="+mn-ea"/>
              <a:cs typeface="+mn-cs"/>
            </a:endParaRP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Youth HH scoring low on family and TAY VI-SPDAT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Score ranges and % of youth scoring in highest range (SHOW next slide)</a:t>
            </a:r>
          </a:p>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2306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communities divide</a:t>
            </a:r>
            <a:r>
              <a:rPr lang="en-US" baseline="0" dirty="0" smtClean="0"/>
              <a:t> their VI-SPDAT scales into specific ranges.  These ranges are not the same across all communities – this is just how we collected the information.  For example, look at King Co, although this slide shows 3 categories, they actually use 4 when determining how youth are matched or referred to housing types.  I will say, a majority of communities use these ranges to match to housing resources – I can only assume this has to do with the NST having these same ranges.</a:t>
            </a:r>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15</a:t>
            </a:fld>
            <a:endParaRPr lang="en-US"/>
          </a:p>
        </p:txBody>
      </p:sp>
    </p:spTree>
    <p:extLst>
      <p:ext uri="{BB962C8B-B14F-4D97-AF65-F5344CB8AC3E}">
        <p14:creationId xmlns:p14="http://schemas.microsoft.com/office/powerpoint/2010/main" val="318502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main questions</a:t>
            </a:r>
            <a:r>
              <a:rPr lang="en-US" baseline="0" dirty="0" smtClean="0"/>
              <a:t> we are exploring related to matching and are big hurdles for communities – we don’t quite have the magic answers….not yet at least…but if you are interested in exploring one or more of these, let’s talk one-on-one – I can share what I know.</a:t>
            </a:r>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16</a:t>
            </a:fld>
            <a:endParaRPr lang="en-US"/>
          </a:p>
        </p:txBody>
      </p:sp>
    </p:spTree>
    <p:extLst>
      <p:ext uri="{BB962C8B-B14F-4D97-AF65-F5344CB8AC3E}">
        <p14:creationId xmlns:p14="http://schemas.microsoft.com/office/powerpoint/2010/main" val="92306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going to spend a ton to time</a:t>
            </a:r>
            <a:r>
              <a:rPr lang="en-US" baseline="0" dirty="0" smtClean="0"/>
              <a:t> here – you will be able to access this after – but here is our most recent call summary that outline the pros/cons of two approaches to Matching or Referral – Case Coordination and Central Referral</a:t>
            </a:r>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17</a:t>
            </a:fld>
            <a:endParaRPr lang="en-US"/>
          </a:p>
        </p:txBody>
      </p:sp>
    </p:spTree>
    <p:extLst>
      <p:ext uri="{BB962C8B-B14F-4D97-AF65-F5344CB8AC3E}">
        <p14:creationId xmlns:p14="http://schemas.microsoft.com/office/powerpoint/2010/main" val="31010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currently this is where we are going.  We have had a number of our discussions circle back to this topic and we intend to go deeper to capture the groups best thinking at this point.  In the meantime, I would recommend reading Arlene’s paper on TIC</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conversation in December about how communities are working specifically with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high acuity population</a:t>
            </a:r>
            <a:r>
              <a:rPr lang="en-US" sz="1200" kern="1200" baseline="0" dirty="0" smtClean="0">
                <a:solidFill>
                  <a:schemeClr val="tx1"/>
                </a:solidFill>
                <a:effectLst/>
                <a:latin typeface="+mn-lt"/>
                <a:ea typeface="+mn-ea"/>
                <a:cs typeface="+mn-cs"/>
              </a:rPr>
              <a:t> ( 8+, 10+)</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pPr lvl="0"/>
            <a:r>
              <a:rPr lang="en-US" sz="1200" i="1" kern="1200" dirty="0" smtClean="0">
                <a:solidFill>
                  <a:schemeClr val="tx1"/>
                </a:solidFill>
                <a:effectLst/>
                <a:latin typeface="+mn-lt"/>
                <a:ea typeface="+mn-ea"/>
                <a:cs typeface="+mn-cs"/>
              </a:rPr>
              <a:t>What are you doing about those who qualify for PSH?</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How able are you to get them in to housing?</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are the challenges and barriers?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Opportunity to do case studies on connecting young adults to PSH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18</a:t>
            </a:fld>
            <a:endParaRPr lang="en-US"/>
          </a:p>
        </p:txBody>
      </p:sp>
    </p:spTree>
    <p:extLst>
      <p:ext uri="{BB962C8B-B14F-4D97-AF65-F5344CB8AC3E}">
        <p14:creationId xmlns:p14="http://schemas.microsoft.com/office/powerpoint/2010/main" val="92306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617">
              <a:defRPr/>
            </a:pPr>
            <a:r>
              <a:rPr lang="en-US" dirty="0" smtClean="0"/>
              <a:t>To schedule</a:t>
            </a:r>
            <a:r>
              <a:rPr lang="en-US" baseline="0" dirty="0" smtClean="0"/>
              <a:t> any of these services you can reach me via email or by phone.</a:t>
            </a:r>
            <a:endParaRPr lang="en-US" dirty="0" smtClean="0"/>
          </a:p>
          <a:p>
            <a:endParaRPr lang="en-US" dirty="0"/>
          </a:p>
        </p:txBody>
      </p:sp>
      <p:sp>
        <p:nvSpPr>
          <p:cNvPr id="4" name="Slide Number Placeholder 3"/>
          <p:cNvSpPr>
            <a:spLocks noGrp="1"/>
          </p:cNvSpPr>
          <p:nvPr>
            <p:ph type="sldNum" sz="quarter" idx="10"/>
          </p:nvPr>
        </p:nvSpPr>
        <p:spPr/>
        <p:txBody>
          <a:bodyPr/>
          <a:lstStyle/>
          <a:p>
            <a:fld id="{E2137FF5-5391-40DC-8E8D-3A3FFFF3CAFB}" type="slidenum">
              <a:rPr lang="en-US" smtClean="0"/>
              <a:t>19</a:t>
            </a:fld>
            <a:endParaRPr lang="en-US"/>
          </a:p>
        </p:txBody>
      </p:sp>
    </p:spTree>
    <p:extLst>
      <p:ext uri="{BB962C8B-B14F-4D97-AF65-F5344CB8AC3E}">
        <p14:creationId xmlns:p14="http://schemas.microsoft.com/office/powerpoint/2010/main" val="300507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2</a:t>
            </a:fld>
            <a:endParaRPr lang="en-US"/>
          </a:p>
        </p:txBody>
      </p:sp>
    </p:spTree>
    <p:extLst>
      <p:ext uri="{BB962C8B-B14F-4D97-AF65-F5344CB8AC3E}">
        <p14:creationId xmlns:p14="http://schemas.microsoft.com/office/powerpoint/2010/main" val="52903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9A5298-E1F8-437B-9D27-E0339807CBA4}" type="slidenum">
              <a:rPr lang="en-US" smtClean="0"/>
              <a:t>20</a:t>
            </a:fld>
            <a:endParaRPr lang="en-US"/>
          </a:p>
        </p:txBody>
      </p:sp>
    </p:spTree>
    <p:extLst>
      <p:ext uri="{BB962C8B-B14F-4D97-AF65-F5344CB8AC3E}">
        <p14:creationId xmlns:p14="http://schemas.microsoft.com/office/powerpoint/2010/main" val="110743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3</a:t>
            </a:fld>
            <a:endParaRPr lang="en-US"/>
          </a:p>
        </p:txBody>
      </p:sp>
    </p:spTree>
    <p:extLst>
      <p:ext uri="{BB962C8B-B14F-4D97-AF65-F5344CB8AC3E}">
        <p14:creationId xmlns:p14="http://schemas.microsoft.com/office/powerpoint/2010/main" val="52240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June 2015 and again in September 2015 MANY gathered with youth providers (from 22 and 31 states respectively) to understand the current landscape, identify existing evidence, and begin to unearth promising innovations.  Two key takeaways from these gatherings emerged:</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Deeply coordinated community responses - integrated identification, assessment, service provision, and data - is a new approach for most communities and particularly for this population. As a result, questions are more prevalent than answers as a majority of communities are in a design or information gathering stage.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There is little evidence and even less information related to effective coordinated efforts tailored for this population that is accessible to communities as they navigate the development of their local coordinated entry systems.  Broad understanding of existing evidence, as well as promising and failed practices of other communities, is necessary to quickly advance the field.</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I should add we had an inkling </a:t>
            </a:r>
            <a:r>
              <a:rPr lang="en-US" sz="1200" b="0" i="0" u="none" strike="noStrike" kern="1200" baseline="0" dirty="0" smtClean="0">
                <a:solidFill>
                  <a:schemeClr val="tx1"/>
                </a:solidFill>
                <a:latin typeface="+mn-lt"/>
                <a:ea typeface="+mn-ea"/>
                <a:cs typeface="+mn-cs"/>
              </a:rPr>
              <a:t>CE can give communities the power to make more efficient use of the beds and services currently available and the data to argue for new targeted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Eric talked at the October 2015 WCC about the TAY Triage Tool and the TAY VI-SPDAT and asked for communities interested in collecting and sharing data across communities and we finally just said we are going to fill this gap.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We worked with our partners at HUD, HHS, USICH, Melville Trust (and other private funders) to share our plans and coordinate across a number of other efforts that were being planned at the time.</a:t>
            </a:r>
            <a:endParaRPr lang="en-US" dirty="0" smtClean="0"/>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9A5298-E1F8-437B-9D27-E0339807CBA4}" type="slidenum">
              <a:rPr lang="en-US" smtClean="0"/>
              <a:t>4</a:t>
            </a:fld>
            <a:endParaRPr lang="en-US"/>
          </a:p>
        </p:txBody>
      </p:sp>
    </p:spTree>
    <p:extLst>
      <p:ext uri="{BB962C8B-B14F-4D97-AF65-F5344CB8AC3E}">
        <p14:creationId xmlns:p14="http://schemas.microsoft.com/office/powerpoint/2010/main" val="923069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And here are the objectives we came up with to fill that gap….</a:t>
            </a:r>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5</a:t>
            </a:fld>
            <a:endParaRPr lang="en-US"/>
          </a:p>
        </p:txBody>
      </p:sp>
    </p:spTree>
    <p:extLst>
      <p:ext uri="{BB962C8B-B14F-4D97-AF65-F5344CB8AC3E}">
        <p14:creationId xmlns:p14="http://schemas.microsoft.com/office/powerpoint/2010/main" val="190948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6</a:t>
            </a:fld>
            <a:endParaRPr lang="en-US"/>
          </a:p>
        </p:txBody>
      </p:sp>
    </p:spTree>
    <p:extLst>
      <p:ext uri="{BB962C8B-B14F-4D97-AF65-F5344CB8AC3E}">
        <p14:creationId xmlns:p14="http://schemas.microsoft.com/office/powerpoint/2010/main" val="90008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7</a:t>
            </a:fld>
            <a:endParaRPr lang="en-US"/>
          </a:p>
        </p:txBody>
      </p:sp>
    </p:spTree>
    <p:extLst>
      <p:ext uri="{BB962C8B-B14F-4D97-AF65-F5344CB8AC3E}">
        <p14:creationId xmlns:p14="http://schemas.microsoft.com/office/powerpoint/2010/main" val="52240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services</a:t>
            </a:r>
            <a:r>
              <a:rPr lang="en-US" baseline="0" dirty="0" smtClean="0"/>
              <a:t> are youth eligible for? Which are they able to access and is it developmentally tailored for youth?</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Youth access youth resources and adults access adult resources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youth in “adult” system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innovations related to youth/adult provider partnerships (and cross learning) – case management divided by age across two</a:t>
            </a:r>
            <a:r>
              <a:rPr lang="en-US" sz="1200" kern="1200" baseline="0" dirty="0" smtClean="0">
                <a:solidFill>
                  <a:schemeClr val="tx1"/>
                </a:solidFill>
                <a:effectLst/>
                <a:latin typeface="+mn-lt"/>
                <a:ea typeface="+mn-ea"/>
                <a:cs typeface="+mn-cs"/>
              </a:rPr>
              <a:t> provides in the same grant</a:t>
            </a:r>
            <a:r>
              <a:rPr lang="en-US" sz="1200" kern="1200" dirty="0" smtClean="0">
                <a:solidFill>
                  <a:schemeClr val="tx1"/>
                </a:solidFill>
                <a:effectLst/>
                <a:latin typeface="+mn-lt"/>
                <a:ea typeface="+mn-ea"/>
                <a:cs typeface="+mn-cs"/>
              </a:rPr>
              <a:t>; joint case meetings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does family intervention and diversion look like in youth CES (Family mediation, Forever Networks,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 urban institute study, initial raw data in Phoenix</a:t>
            </a:r>
          </a:p>
          <a:p>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8</a:t>
            </a:fld>
            <a:endParaRPr lang="en-US"/>
          </a:p>
        </p:txBody>
      </p:sp>
    </p:spTree>
    <p:extLst>
      <p:ext uri="{BB962C8B-B14F-4D97-AF65-F5344CB8AC3E}">
        <p14:creationId xmlns:p14="http://schemas.microsoft.com/office/powerpoint/2010/main" val="923069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Standardized screening and assessment</a:t>
            </a:r>
            <a:r>
              <a:rPr lang="en-US" sz="1200" b="0" i="0" u="none" strike="noStrike" kern="1200" baseline="0" dirty="0" smtClean="0">
                <a:solidFill>
                  <a:schemeClr val="tx1"/>
                </a:solidFill>
                <a:latin typeface="+mn-lt"/>
                <a:ea typeface="+mn-ea"/>
                <a:cs typeface="+mn-cs"/>
              </a:rPr>
              <a:t>: gathers information on factors that can prevent and end their homelessness and inform the types of services and housing that meet their needs and strengths.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can be a phased assessment utilizing more than one tool and can occur over time</a:t>
            </a:r>
            <a:endParaRPr lang="en-US" dirty="0"/>
          </a:p>
        </p:txBody>
      </p:sp>
      <p:sp>
        <p:nvSpPr>
          <p:cNvPr id="4" name="Slide Number Placeholder 3"/>
          <p:cNvSpPr>
            <a:spLocks noGrp="1"/>
          </p:cNvSpPr>
          <p:nvPr>
            <p:ph type="sldNum" sz="quarter" idx="10"/>
          </p:nvPr>
        </p:nvSpPr>
        <p:spPr/>
        <p:txBody>
          <a:bodyPr/>
          <a:lstStyle/>
          <a:p>
            <a:fld id="{B59A5298-E1F8-437B-9D27-E0339807CBA4}" type="slidenum">
              <a:rPr lang="en-US" smtClean="0"/>
              <a:t>9</a:t>
            </a:fld>
            <a:endParaRPr lang="en-US"/>
          </a:p>
        </p:txBody>
      </p:sp>
    </p:spTree>
    <p:extLst>
      <p:ext uri="{BB962C8B-B14F-4D97-AF65-F5344CB8AC3E}">
        <p14:creationId xmlns:p14="http://schemas.microsoft.com/office/powerpoint/2010/main" val="923069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0" y="0"/>
            <a:ext cx="9144000" cy="685800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nchor="b"/>
          <a:lstStyle>
            <a:lvl1pPr algn="r">
              <a:defRPr sz="1200">
                <a:solidFill>
                  <a:schemeClr val="tx2"/>
                </a:solidFill>
              </a:defRPr>
            </a:lvl1pPr>
          </a:lstStyle>
          <a:p>
            <a:r>
              <a:rPr lang="en-US"/>
              <a:t>© MANY, September 2015</a:t>
            </a:r>
            <a:endParaRPr lang="en-US" dirty="0"/>
          </a:p>
        </p:txBody>
      </p:sp>
      <p:sp>
        <p:nvSpPr>
          <p:cNvPr id="9" name="Rectangle 8"/>
          <p:cNvSpPr/>
          <p:nvPr/>
        </p:nvSpPr>
        <p:spPr>
          <a:xfrm>
            <a:off x="345440" y="2942602"/>
            <a:ext cx="7147931" cy="246380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38970" y="3136658"/>
            <a:ext cx="8083967" cy="667149"/>
          </a:xfrm>
          <a:solidFill>
            <a:schemeClr val="tx2"/>
          </a:solidFill>
        </p:spPr>
        <p:txBody>
          <a:bodyPr anchor="b">
            <a:normAutofit/>
          </a:bodyPr>
          <a:lstStyle>
            <a:lvl1pPr marL="0" indent="0" algn="l">
              <a:buNone/>
              <a:defRPr sz="1800" b="1"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and time of webinar</a:t>
            </a:r>
          </a:p>
        </p:txBody>
      </p:sp>
      <p:sp>
        <p:nvSpPr>
          <p:cNvPr id="2" name="Title 1"/>
          <p:cNvSpPr>
            <a:spLocks noGrp="1"/>
          </p:cNvSpPr>
          <p:nvPr>
            <p:ph type="ctrTitle" hasCustomPrompt="1"/>
          </p:nvPr>
        </p:nvSpPr>
        <p:spPr>
          <a:xfrm>
            <a:off x="541822" y="381000"/>
            <a:ext cx="8081116" cy="2438400"/>
          </a:xfrm>
          <a:prstGeom prst="rect">
            <a:avLst/>
          </a:prstGeom>
          <a:solidFill>
            <a:schemeClr val="bg2"/>
          </a:solidFill>
        </p:spPr>
        <p:txBody>
          <a:bodyPr anchor="b" anchorCtr="0">
            <a:noAutofit/>
          </a:bodyPr>
          <a:lstStyle>
            <a:lvl1pPr algn="l">
              <a:defRPr sz="4000" cap="none" baseline="0">
                <a:solidFill>
                  <a:schemeClr val="tx2"/>
                </a:solidFill>
              </a:defRPr>
            </a:lvl1pPr>
          </a:lstStyle>
          <a:p>
            <a:r>
              <a:rPr lang="en-US" dirty="0"/>
              <a:t>MAIN SLIDE – TITLE</a:t>
            </a:r>
          </a:p>
        </p:txBody>
      </p:sp>
      <p:sp>
        <p:nvSpPr>
          <p:cNvPr id="15" name="Title 1"/>
          <p:cNvSpPr txBox="1">
            <a:spLocks/>
          </p:cNvSpPr>
          <p:nvPr/>
        </p:nvSpPr>
        <p:spPr>
          <a:xfrm>
            <a:off x="621132" y="3810000"/>
            <a:ext cx="8001805" cy="140234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endParaRPr lang="en-US" sz="2400" cap="none" dirty="0"/>
          </a:p>
        </p:txBody>
      </p:sp>
      <p:pic>
        <p:nvPicPr>
          <p:cNvPr id="1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
        <p:nvSpPr>
          <p:cNvPr id="22" name="Content Placeholder 21"/>
          <p:cNvSpPr>
            <a:spLocks noGrp="1"/>
          </p:cNvSpPr>
          <p:nvPr>
            <p:ph sz="quarter" idx="11" hasCustomPrompt="1"/>
          </p:nvPr>
        </p:nvSpPr>
        <p:spPr>
          <a:xfrm>
            <a:off x="554900" y="4053972"/>
            <a:ext cx="8068037" cy="1163187"/>
          </a:xfrm>
        </p:spPr>
        <p:txBody>
          <a:bodyPr anchor="ctr"/>
          <a:lstStyle>
            <a:lvl1pPr marL="3175" indent="0">
              <a:buNone/>
              <a:defRPr baseline="0"/>
            </a:lvl1pPr>
          </a:lstStyle>
          <a:p>
            <a:pPr lvl="0"/>
            <a:r>
              <a:rPr lang="en-US" dirty="0"/>
              <a:t>PRESENTER 1, TITLE, ORGANIZATION</a:t>
            </a:r>
          </a:p>
          <a:p>
            <a:pPr lvl="0"/>
            <a:r>
              <a:rPr lang="en-US" dirty="0"/>
              <a:t>PRESENTER 2, TITLE, ORGANIZATION</a:t>
            </a:r>
          </a:p>
        </p:txBody>
      </p:sp>
      <p:sp>
        <p:nvSpPr>
          <p:cNvPr id="13" name="TextBox 12"/>
          <p:cNvSpPr txBox="1"/>
          <p:nvPr userDrawn="1"/>
        </p:nvSpPr>
        <p:spPr>
          <a:xfrm>
            <a:off x="538970" y="5373469"/>
            <a:ext cx="8083967" cy="461665"/>
          </a:xfrm>
          <a:prstGeom prst="rect">
            <a:avLst/>
          </a:prstGeom>
          <a:noFill/>
        </p:spPr>
        <p:txBody>
          <a:bodyPr wrap="square" rtlCol="0">
            <a:spAutoFit/>
          </a:bodyPr>
          <a:lstStyle/>
          <a:p>
            <a:r>
              <a:rPr lang="en-US" sz="1200" b="1" dirty="0">
                <a:solidFill>
                  <a:schemeClr val="tx2"/>
                </a:solidFill>
              </a:rPr>
              <a:t>Please Note: </a:t>
            </a:r>
            <a:r>
              <a:rPr lang="en-US" sz="1200" dirty="0">
                <a:solidFill>
                  <a:schemeClr val="tx2"/>
                </a:solidFill>
              </a:rPr>
              <a:t>All information presented during this webinar is considered proprietary and designed specifically only for the use during this webinar. This presentation including its slides and audio portions are considered property of MANY.</a:t>
            </a:r>
            <a:endParaRPr lang="en-US" sz="12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0" y="0"/>
            <a:ext cx="9144000" cy="685800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6553200" y="6356350"/>
            <a:ext cx="2133600" cy="365125"/>
          </a:xfrm>
          <a:prstGeom prst="rect">
            <a:avLst/>
          </a:prstGeom>
        </p:spPr>
        <p:txBody>
          <a:bodyPr anchor="b"/>
          <a:lstStyle>
            <a:lvl1pPr algn="r">
              <a:defRPr sz="1200">
                <a:solidFill>
                  <a:schemeClr val="tx2"/>
                </a:solidFill>
              </a:defRPr>
            </a:lvl1pPr>
          </a:lstStyle>
          <a:p>
            <a:r>
              <a:rPr lang="en-US"/>
              <a:t>© MANY, September 2015</a:t>
            </a:r>
            <a:endParaRPr lang="en-US" dirty="0"/>
          </a:p>
        </p:txBody>
      </p:sp>
      <p:sp>
        <p:nvSpPr>
          <p:cNvPr id="9" name="Rectangle 8"/>
          <p:cNvSpPr/>
          <p:nvPr/>
        </p:nvSpPr>
        <p:spPr>
          <a:xfrm>
            <a:off x="345440" y="2942602"/>
            <a:ext cx="7147931" cy="246380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538970" y="3136658"/>
            <a:ext cx="8083967" cy="667149"/>
          </a:xfrm>
          <a:solidFill>
            <a:schemeClr val="tx2"/>
          </a:solidFill>
        </p:spPr>
        <p:txBody>
          <a:bodyPr anchor="b">
            <a:normAutofit/>
          </a:bodyPr>
          <a:lstStyle>
            <a:lvl1pPr marL="0" indent="0" algn="l">
              <a:buNone/>
              <a:defRPr sz="1800" b="1"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and time of webinar</a:t>
            </a:r>
          </a:p>
        </p:txBody>
      </p:sp>
      <p:sp>
        <p:nvSpPr>
          <p:cNvPr id="2" name="Title 1"/>
          <p:cNvSpPr>
            <a:spLocks noGrp="1"/>
          </p:cNvSpPr>
          <p:nvPr>
            <p:ph type="ctrTitle" hasCustomPrompt="1"/>
          </p:nvPr>
        </p:nvSpPr>
        <p:spPr>
          <a:xfrm>
            <a:off x="541822" y="381000"/>
            <a:ext cx="8081116" cy="2438400"/>
          </a:xfrm>
          <a:prstGeom prst="rect">
            <a:avLst/>
          </a:prstGeom>
          <a:solidFill>
            <a:schemeClr val="bg2"/>
          </a:solidFill>
        </p:spPr>
        <p:txBody>
          <a:bodyPr anchor="b" anchorCtr="0">
            <a:noAutofit/>
          </a:bodyPr>
          <a:lstStyle>
            <a:lvl1pPr algn="l">
              <a:defRPr sz="4000" cap="none" baseline="0">
                <a:solidFill>
                  <a:schemeClr val="tx2"/>
                </a:solidFill>
              </a:defRPr>
            </a:lvl1pPr>
          </a:lstStyle>
          <a:p>
            <a:r>
              <a:rPr lang="en-US" dirty="0"/>
              <a:t>MAIN SLIDE – TITLE</a:t>
            </a:r>
          </a:p>
        </p:txBody>
      </p:sp>
      <p:sp>
        <p:nvSpPr>
          <p:cNvPr id="15" name="Title 1"/>
          <p:cNvSpPr txBox="1">
            <a:spLocks/>
          </p:cNvSpPr>
          <p:nvPr/>
        </p:nvSpPr>
        <p:spPr>
          <a:xfrm>
            <a:off x="621132" y="3810000"/>
            <a:ext cx="8001805" cy="140234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endParaRPr lang="en-US" sz="2400" cap="none" dirty="0"/>
          </a:p>
        </p:txBody>
      </p:sp>
      <p:pic>
        <p:nvPicPr>
          <p:cNvPr id="1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
        <p:nvSpPr>
          <p:cNvPr id="17" name="TextBox 16"/>
          <p:cNvSpPr txBox="1"/>
          <p:nvPr userDrawn="1"/>
        </p:nvSpPr>
        <p:spPr>
          <a:xfrm>
            <a:off x="538970" y="5373469"/>
            <a:ext cx="8083967" cy="646331"/>
          </a:xfrm>
          <a:prstGeom prst="rect">
            <a:avLst/>
          </a:prstGeom>
          <a:noFill/>
        </p:spPr>
        <p:txBody>
          <a:bodyPr wrap="square" rtlCol="0">
            <a:spAutoFit/>
          </a:bodyPr>
          <a:lstStyle/>
          <a:p>
            <a:r>
              <a:rPr lang="en-US" sz="1200" b="1" dirty="0">
                <a:solidFill>
                  <a:schemeClr val="tx2"/>
                </a:solidFill>
              </a:rPr>
              <a:t>Please Note: </a:t>
            </a:r>
            <a:r>
              <a:rPr lang="en-US" sz="1200" dirty="0">
                <a:solidFill>
                  <a:schemeClr val="tx2"/>
                </a:solidFill>
              </a:rPr>
              <a:t>All information presented during this webinar is considered proprietary and designed specifically only for the use during this webinar. This presentation including its slides and audio portions are considered property of MANY and are not for public distribution.</a:t>
            </a:r>
            <a:endParaRPr lang="en-US" sz="1200" dirty="0"/>
          </a:p>
        </p:txBody>
      </p:sp>
      <p:sp>
        <p:nvSpPr>
          <p:cNvPr id="22" name="Content Placeholder 21"/>
          <p:cNvSpPr>
            <a:spLocks noGrp="1"/>
          </p:cNvSpPr>
          <p:nvPr>
            <p:ph sz="quarter" idx="11" hasCustomPrompt="1"/>
          </p:nvPr>
        </p:nvSpPr>
        <p:spPr>
          <a:xfrm>
            <a:off x="554900" y="4053972"/>
            <a:ext cx="8068037" cy="1163187"/>
          </a:xfrm>
        </p:spPr>
        <p:txBody>
          <a:bodyPr anchor="ctr"/>
          <a:lstStyle>
            <a:lvl1pPr marL="3175" indent="0">
              <a:buNone/>
              <a:defRPr baseline="0"/>
            </a:lvl1pPr>
          </a:lstStyle>
          <a:p>
            <a:pPr lvl="0"/>
            <a:r>
              <a:rPr lang="en-US" dirty="0"/>
              <a:t>PRESENTER 1, TITLE, ORGANIZATION</a:t>
            </a:r>
          </a:p>
          <a:p>
            <a:pPr lvl="0"/>
            <a:r>
              <a:rPr lang="en-US" dirty="0"/>
              <a:t>PRESENTER 2, TITLE, ORGANIZATION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7574872" cy="1039427"/>
          </a:xfrm>
          <a:prstGeom prst="rect">
            <a:avLst/>
          </a:prstGeom>
          <a:ln>
            <a:noFill/>
          </a:ln>
        </p:spPr>
        <p:txBody>
          <a:bodyPr anchor="b"/>
          <a:lstStyle>
            <a:lvl1pPr algn="l">
              <a:defRPr b="1" cap="none"/>
            </a:lvl1pPr>
          </a:lstStyle>
          <a:p>
            <a:r>
              <a:rPr lang="en-US"/>
              <a:t>Click to edit Master title style</a:t>
            </a:r>
            <a:endParaRPr lang="en-US" dirty="0"/>
          </a:p>
        </p:txBody>
      </p:sp>
      <p:sp>
        <p:nvSpPr>
          <p:cNvPr id="4"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5"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sp>
        <p:nvSpPr>
          <p:cNvPr id="7" name="Rectangle 6"/>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
        <p:nvSpPr>
          <p:cNvPr id="9" name="Content Placeholder 2"/>
          <p:cNvSpPr>
            <a:spLocks noGrp="1"/>
          </p:cNvSpPr>
          <p:nvPr>
            <p:ph sz="half" idx="1"/>
          </p:nvPr>
        </p:nvSpPr>
        <p:spPr>
          <a:xfrm>
            <a:off x="426128" y="1719071"/>
            <a:ext cx="8256496" cy="440740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 MANY, September 2015</a:t>
            </a:r>
          </a:p>
        </p:txBody>
      </p:sp>
      <p:sp>
        <p:nvSpPr>
          <p:cNvPr id="5" name="Footer Placeholder 4"/>
          <p:cNvSpPr>
            <a:spLocks noGrp="1"/>
          </p:cNvSpPr>
          <p:nvPr>
            <p:ph type="ftr" sz="quarter" idx="11"/>
          </p:nvPr>
        </p:nvSpPr>
        <p:spPr/>
        <p:txBody>
          <a:bodyPr/>
          <a:lstStyle/>
          <a:p>
            <a:r>
              <a:rPr lang="en-US"/>
              <a:t>Coordinated Entry &amp; Homless Youth</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EA505C2-68DB-441E-BE6F-72BC30A441AF}" type="slidenum">
              <a:rPr lang="en-US" smtClean="0"/>
              <a:t>‹#›</a:t>
            </a:fld>
            <a:endParaRPr lang="en-US"/>
          </a:p>
        </p:txBody>
      </p:sp>
    </p:spTree>
    <p:extLst>
      <p:ext uri="{BB962C8B-B14F-4D97-AF65-F5344CB8AC3E}">
        <p14:creationId xmlns:p14="http://schemas.microsoft.com/office/powerpoint/2010/main" val="304998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lgn="r">
              <a:defRPr/>
            </a:lvl1pPr>
          </a:lstStyle>
          <a:p>
            <a:r>
              <a:rPr lang="en-US"/>
              <a:t>© MANY, September 2015</a:t>
            </a:r>
            <a:endParaRPr lang="en-US" dirty="0"/>
          </a:p>
        </p:txBody>
      </p:sp>
      <p:sp>
        <p:nvSpPr>
          <p:cNvPr id="4" name="Footer Placeholder 3"/>
          <p:cNvSpPr>
            <a:spLocks noGrp="1"/>
          </p:cNvSpPr>
          <p:nvPr>
            <p:ph type="ftr" sz="quarter" idx="11"/>
          </p:nvPr>
        </p:nvSpPr>
        <p:spPr/>
        <p:txBody>
          <a:bodyPr/>
          <a:lstStyle/>
          <a:p>
            <a:r>
              <a:rPr lang="en-US"/>
              <a:t>Coordinated Entry &amp; Homless Youth</a:t>
            </a:r>
          </a:p>
        </p:txBody>
      </p:sp>
      <p:sp>
        <p:nvSpPr>
          <p:cNvPr id="5" name="Content Placeholder 2"/>
          <p:cNvSpPr>
            <a:spLocks noGrp="1"/>
          </p:cNvSpPr>
          <p:nvPr>
            <p:ph idx="1" hasCustomPrompt="1"/>
          </p:nvPr>
        </p:nvSpPr>
        <p:spPr>
          <a:xfrm>
            <a:off x="457200" y="1752600"/>
            <a:ext cx="8229600" cy="4190999"/>
          </a:xfrm>
          <a:solidFill>
            <a:schemeClr val="bg2"/>
          </a:solidFill>
        </p:spPr>
        <p:txBody>
          <a:bodyPr/>
          <a:lstStyle>
            <a:lvl1pPr>
              <a:defRPr baseline="0"/>
            </a:lvl1pPr>
          </a:lstStyle>
          <a:p>
            <a:pPr lvl="0"/>
            <a:r>
              <a:rPr lang="en-US" dirty="0"/>
              <a:t>Enter Agenda Item 1</a:t>
            </a:r>
          </a:p>
          <a:p>
            <a:pPr lvl="0"/>
            <a:r>
              <a:rPr lang="en-US" dirty="0"/>
              <a:t>Agenda Item 2</a:t>
            </a:r>
          </a:p>
          <a:p>
            <a:pPr lvl="0"/>
            <a:r>
              <a:rPr lang="en-US" dirty="0"/>
              <a:t>Agenda Item 3</a:t>
            </a:r>
          </a:p>
          <a:p>
            <a:pPr lvl="0"/>
            <a:r>
              <a:rPr lang="en-US" dirty="0"/>
              <a:t>Agenda Item 4</a:t>
            </a:r>
          </a:p>
          <a:p>
            <a:pPr lvl="0"/>
            <a:r>
              <a:rPr lang="en-US" dirty="0"/>
              <a:t>Agenda Item 5</a:t>
            </a:r>
          </a:p>
        </p:txBody>
      </p:sp>
      <p:sp>
        <p:nvSpPr>
          <p:cNvPr id="6" name="Title 1"/>
          <p:cNvSpPr>
            <a:spLocks noGrp="1"/>
          </p:cNvSpPr>
          <p:nvPr>
            <p:ph type="title" hasCustomPrompt="1"/>
          </p:nvPr>
        </p:nvSpPr>
        <p:spPr>
          <a:xfrm>
            <a:off x="426128" y="408372"/>
            <a:ext cx="7574872" cy="1039427"/>
          </a:xfrm>
          <a:prstGeom prst="rect">
            <a:avLst/>
          </a:prstGeom>
          <a:ln>
            <a:noFill/>
          </a:ln>
        </p:spPr>
        <p:txBody>
          <a:bodyPr anchor="b"/>
          <a:lstStyle>
            <a:lvl1pPr marL="53975" indent="0" algn="l">
              <a:defRPr b="1" cap="none"/>
            </a:lvl1pPr>
          </a:lstStyle>
          <a:p>
            <a:r>
              <a:rPr lang="en-US" dirty="0"/>
              <a:t>&lt;Agenda&gt;</a:t>
            </a:r>
          </a:p>
        </p:txBody>
      </p:sp>
    </p:spTree>
    <p:extLst>
      <p:ext uri="{BB962C8B-B14F-4D97-AF65-F5344CB8AC3E}">
        <p14:creationId xmlns:p14="http://schemas.microsoft.com/office/powerpoint/2010/main" val="323612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0" y="0"/>
            <a:ext cx="9144000" cy="685800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584960" y="1142999"/>
            <a:ext cx="6883544" cy="1295401"/>
          </a:xfrm>
          <a:prstGeom prst="rect">
            <a:avLst/>
          </a:prstGeom>
        </p:spPr>
        <p:txBody>
          <a:bodyPr anchor="b" anchorCtr="0">
            <a:noAutofit/>
          </a:bodyPr>
          <a:lstStyle>
            <a:lvl1pPr algn="l" defTabSz="914400" rtl="0" eaLnBrk="1" latinLnBrk="0" hangingPunct="1">
              <a:spcBef>
                <a:spcPct val="0"/>
              </a:spcBef>
              <a:buNone/>
              <a:defRPr lang="en-US" sz="3600" kern="1200" cap="all" baseline="0" dirty="0">
                <a:ln>
                  <a:noFill/>
                </a:ln>
                <a:solidFill>
                  <a:schemeClr val="accent1">
                    <a:lumMod val="50000"/>
                  </a:schemeClr>
                </a:solidFill>
                <a:latin typeface="+mj-lt"/>
                <a:ea typeface="+mj-ea"/>
                <a:cs typeface="+mj-cs"/>
              </a:defRPr>
            </a:lvl1pPr>
          </a:lstStyle>
          <a:p>
            <a:r>
              <a:rPr lang="en-US" dirty="0"/>
              <a:t>Section header – agenda item</a:t>
            </a:r>
          </a:p>
        </p:txBody>
      </p:sp>
      <p:sp>
        <p:nvSpPr>
          <p:cNvPr id="3" name="Text Placeholder 2"/>
          <p:cNvSpPr>
            <a:spLocks noGrp="1"/>
          </p:cNvSpPr>
          <p:nvPr>
            <p:ph type="body" idx="1" hasCustomPrompt="1"/>
          </p:nvPr>
        </p:nvSpPr>
        <p:spPr>
          <a:xfrm>
            <a:off x="1600200" y="2620737"/>
            <a:ext cx="6883544" cy="523783"/>
          </a:xfrm>
          <a:solidFill>
            <a:schemeClr val="tx2"/>
          </a:solidFill>
        </p:spPr>
        <p:txBody>
          <a:bodyPr anchor="ctr">
            <a:normAutofit/>
          </a:bodyPr>
          <a:lstStyle>
            <a:lvl1pPr marL="0" indent="0" algn="l">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
        <p:nvSpPr>
          <p:cNvPr id="14" name="Rectangle 13"/>
          <p:cNvSpPr/>
          <p:nvPr/>
        </p:nvSpPr>
        <p:spPr>
          <a:xfrm>
            <a:off x="1590157" y="1066800"/>
            <a:ext cx="6944243" cy="207772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Date Placeholder 3"/>
          <p:cNvSpPr>
            <a:spLocks noGrp="1"/>
          </p:cNvSpPr>
          <p:nvPr>
            <p:ph type="dt" sz="half" idx="10"/>
          </p:nvPr>
        </p:nvSpPr>
        <p:spPr>
          <a:xfrm>
            <a:off x="6553200" y="6356350"/>
            <a:ext cx="2133600" cy="365125"/>
          </a:xfrm>
          <a:prstGeom prst="rect">
            <a:avLst/>
          </a:prstGeom>
        </p:spPr>
        <p:txBody>
          <a:bodyPr anchor="b"/>
          <a:lstStyle>
            <a:lvl1pPr algn="r">
              <a:defRPr sz="1200">
                <a:solidFill>
                  <a:schemeClr val="tx2"/>
                </a:solidFill>
              </a:defRPr>
            </a:lvl1pPr>
          </a:lstStyle>
          <a:p>
            <a:r>
              <a:rPr lang="en-US"/>
              <a:t>© MANY, September 2015</a:t>
            </a:r>
            <a:endParaRPr lang="en-US" dirty="0"/>
          </a:p>
        </p:txBody>
      </p:sp>
      <p:sp>
        <p:nvSpPr>
          <p:cNvPr id="18"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pic>
        <p:nvPicPr>
          <p:cNvPr id="1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7574872" cy="1039427"/>
          </a:xfrm>
          <a:prstGeom prst="rect">
            <a:avLst/>
          </a:prstGeom>
          <a:ln>
            <a:noFill/>
          </a:ln>
        </p:spPr>
        <p:txBody>
          <a:bodyPr anchor="b"/>
          <a:lstStyle>
            <a:lvl1pPr algn="l">
              <a:defRPr b="1" cap="none"/>
            </a:lvl1pPr>
          </a:lstStyle>
          <a:p>
            <a:r>
              <a:rPr lang="en-US"/>
              <a:t>Click to edit Master title style</a:t>
            </a:r>
            <a:endParaRPr lang="en-US" dirty="0"/>
          </a:p>
        </p:txBody>
      </p:sp>
      <p:sp>
        <p:nvSpPr>
          <p:cNvPr id="4"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5"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sp>
        <p:nvSpPr>
          <p:cNvPr id="7" name="Rectangle 6"/>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
        <p:nvSpPr>
          <p:cNvPr id="9" name="Content Placeholder 2"/>
          <p:cNvSpPr>
            <a:spLocks noGrp="1"/>
          </p:cNvSpPr>
          <p:nvPr>
            <p:ph sz="half" idx="1"/>
          </p:nvPr>
        </p:nvSpPr>
        <p:spPr>
          <a:xfrm>
            <a:off x="426128" y="1719071"/>
            <a:ext cx="8256496" cy="4407408"/>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128" y="1719071"/>
            <a:ext cx="4038600" cy="4407408"/>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26128" y="408372"/>
            <a:ext cx="7574872" cy="1039427"/>
          </a:xfrm>
          <a:prstGeom prst="rect">
            <a:avLst/>
          </a:prstGeom>
          <a:ln>
            <a:noFill/>
          </a:ln>
        </p:spPr>
        <p:txBody>
          <a:bodyPr anchor="b"/>
          <a:lstStyle>
            <a:lvl1pPr algn="l">
              <a:defRPr b="1" cap="none"/>
            </a:lvl1pPr>
          </a:lstStyle>
          <a:p>
            <a:r>
              <a:rPr lang="en-US"/>
              <a:t>Click to edit Master title style</a:t>
            </a:r>
            <a:endParaRPr lang="en-US" dirty="0"/>
          </a:p>
        </p:txBody>
      </p:sp>
      <p:sp>
        <p:nvSpPr>
          <p:cNvPr id="9" name="Rectangle 8"/>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553200" y="6356350"/>
            <a:ext cx="2133600" cy="365125"/>
          </a:xfrm>
          <a:prstGeom prst="rect">
            <a:avLst/>
          </a:prstGeom>
        </p:spPr>
        <p:txBody>
          <a:bodyPr anchor="b"/>
          <a:lstStyle>
            <a:lvl1pPr>
              <a:defRPr sz="1200" b="0">
                <a:solidFill>
                  <a:schemeClr val="tx2"/>
                </a:solidFill>
              </a:defRPr>
            </a:lvl1pPr>
          </a:lstStyle>
          <a:p>
            <a:r>
              <a:rPr lang="en-US"/>
              <a:t>© MANY, September 2015</a:t>
            </a:r>
            <a:endParaRPr lang="en-US" dirty="0"/>
          </a:p>
        </p:txBody>
      </p:sp>
      <p:sp>
        <p:nvSpPr>
          <p:cNvPr id="11" name="Footer Placeholder 4"/>
          <p:cNvSpPr>
            <a:spLocks noGrp="1"/>
          </p:cNvSpPr>
          <p:nvPr>
            <p:ph type="ftr" sz="quarter" idx="11"/>
          </p:nvPr>
        </p:nvSpPr>
        <p:spPr>
          <a:xfrm>
            <a:off x="1219200" y="6356350"/>
            <a:ext cx="2895600" cy="365125"/>
          </a:xfrm>
          <a:prstGeom prst="rect">
            <a:avLst/>
          </a:prstGeom>
        </p:spPr>
        <p:txBody>
          <a:bodyPr anchor="b"/>
          <a:lstStyle>
            <a:lvl1pPr>
              <a:defRPr sz="1200" b="0">
                <a:solidFill>
                  <a:schemeClr val="tx2"/>
                </a:solidFill>
              </a:defRPr>
            </a:lvl1pPr>
          </a:lstStyle>
          <a:p>
            <a:r>
              <a:rPr lang="en-US"/>
              <a:t>Coordinated Entry &amp; Homless Youth</a:t>
            </a:r>
          </a:p>
        </p:txBody>
      </p:sp>
      <p:pic>
        <p:nvPicPr>
          <p:cNvPr id="12"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cxnSp>
        <p:nvCxnSpPr>
          <p:cNvPr id="14" name="Straight Connector 13"/>
          <p:cNvCxnSpPr/>
          <p:nvPr/>
        </p:nvCxnSpPr>
        <p:spPr>
          <a:xfrm>
            <a:off x="4572000" y="1600200"/>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26128" y="408372"/>
            <a:ext cx="7574872" cy="1039427"/>
          </a:xfrm>
          <a:prstGeom prst="rect">
            <a:avLst/>
          </a:prstGeom>
          <a:ln>
            <a:noFill/>
          </a:ln>
        </p:spPr>
        <p:txBody>
          <a:bodyPr anchor="b"/>
          <a:lstStyle>
            <a:lvl1pPr algn="l">
              <a:defRPr b="1" cap="none"/>
            </a:lvl1pPr>
          </a:lstStyle>
          <a:p>
            <a:r>
              <a:rPr lang="en-US"/>
              <a:t>Click to edit Master title style</a:t>
            </a:r>
            <a:endParaRPr lang="en-US" dirty="0"/>
          </a:p>
        </p:txBody>
      </p:sp>
      <p:sp>
        <p:nvSpPr>
          <p:cNvPr id="11" name="Rectangle 10"/>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13"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pic>
        <p:nvPicPr>
          <p:cNvPr id="14"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cxnSp>
        <p:nvCxnSpPr>
          <p:cNvPr id="15" name="Straight Connector 14"/>
          <p:cNvCxnSpPr/>
          <p:nvPr/>
        </p:nvCxnSpPr>
        <p:spPr>
          <a:xfrm>
            <a:off x="4572000" y="1600200"/>
            <a:ext cx="0" cy="4572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2362200"/>
            <a:ext cx="84582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26128" y="408372"/>
            <a:ext cx="7574872" cy="1039427"/>
          </a:xfrm>
          <a:prstGeom prst="rect">
            <a:avLst/>
          </a:prstGeom>
          <a:ln>
            <a:noFill/>
          </a:ln>
        </p:spPr>
        <p:txBody>
          <a:bodyPr anchor="b"/>
          <a:lstStyle>
            <a:lvl1pPr algn="l">
              <a:defRPr b="1" cap="none"/>
            </a:lvl1pPr>
          </a:lstStyle>
          <a:p>
            <a:r>
              <a:rPr lang="en-US"/>
              <a:t>Click to edit Master title style</a:t>
            </a:r>
            <a:endParaRPr lang="en-US" dirty="0"/>
          </a:p>
        </p:txBody>
      </p:sp>
      <p:sp>
        <p:nvSpPr>
          <p:cNvPr id="7" name="Rectangle 6"/>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9"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pic>
        <p:nvPicPr>
          <p:cNvPr id="10"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8"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endParaRPr lang="en-US" dirty="0"/>
          </a:p>
        </p:txBody>
      </p:sp>
      <p:pic>
        <p:nvPicPr>
          <p:cNvPr id="9"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Content Placeholder 2"/>
          <p:cNvSpPr>
            <a:spLocks noGrp="1"/>
          </p:cNvSpPr>
          <p:nvPr>
            <p:ph idx="1"/>
          </p:nvPr>
        </p:nvSpPr>
        <p:spPr>
          <a:xfrm>
            <a:off x="3886200" y="685800"/>
            <a:ext cx="4572000" cy="5257802"/>
          </a:xfrm>
          <a:solidFill>
            <a:schemeClr val="bg2"/>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676690" y="685800"/>
            <a:ext cx="2483254" cy="5257800"/>
          </a:xfrm>
          <a:prstGeom prst="rect">
            <a:avLst/>
          </a:prstGeom>
          <a:solidFill>
            <a:schemeClr val="tx2"/>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p:cNvSpPr>
            <a:spLocks noGrp="1"/>
          </p:cNvSpPr>
          <p:nvPr>
            <p:ph type="body" sz="half" idx="2"/>
          </p:nvPr>
        </p:nvSpPr>
        <p:spPr>
          <a:xfrm>
            <a:off x="769000" y="3352800"/>
            <a:ext cx="2298634" cy="1752600"/>
          </a:xfrm>
        </p:spPr>
        <p:txBody>
          <a:bodyPr/>
          <a:lstStyle>
            <a:lvl1pPr marL="0" indent="0">
              <a:spcBef>
                <a:spcPts val="4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838200"/>
            <a:ext cx="2298634" cy="2410820"/>
          </a:xfrm>
          <a:prstGeom prst="rect">
            <a:avLst/>
          </a:prstGeom>
        </p:spPr>
        <p:txBody>
          <a:bodyPr anchor="b">
            <a:normAutofit/>
          </a:bodyPr>
          <a:lstStyle>
            <a:lvl1pPr algn="l">
              <a:defRPr sz="2000" b="1">
                <a:solidFill>
                  <a:schemeClr val="bg1"/>
                </a:solidFill>
              </a:defRPr>
            </a:lvl1pPr>
          </a:lstStyle>
          <a:p>
            <a:r>
              <a:rPr lang="en-US"/>
              <a:t>Click to edit Master title style</a:t>
            </a:r>
            <a:endParaRPr lang="en-US" dirty="0"/>
          </a:p>
        </p:txBody>
      </p:sp>
      <p:sp>
        <p:nvSpPr>
          <p:cNvPr id="13" name="Date Placeholder 3"/>
          <p:cNvSpPr>
            <a:spLocks noGrp="1"/>
          </p:cNvSpPr>
          <p:nvPr>
            <p:ph type="dt" sz="half" idx="10"/>
          </p:nvPr>
        </p:nvSpPr>
        <p:spPr>
          <a:xfrm>
            <a:off x="6553200" y="6356350"/>
            <a:ext cx="2133600" cy="365125"/>
          </a:xfrm>
          <a:prstGeom prst="rect">
            <a:avLst/>
          </a:prstGeom>
        </p:spPr>
        <p:txBody>
          <a:bodyPr anchor="b"/>
          <a:lstStyle>
            <a:lvl1pPr>
              <a:defRPr sz="1200">
                <a:solidFill>
                  <a:schemeClr val="tx2"/>
                </a:solidFill>
              </a:defRPr>
            </a:lvl1pPr>
          </a:lstStyle>
          <a:p>
            <a:r>
              <a:rPr lang="en-US"/>
              <a:t>© MANY, September 2015</a:t>
            </a:r>
            <a:endParaRPr lang="en-US" dirty="0"/>
          </a:p>
        </p:txBody>
      </p:sp>
      <p:sp>
        <p:nvSpPr>
          <p:cNvPr id="14" name="Footer Placeholder 4"/>
          <p:cNvSpPr>
            <a:spLocks noGrp="1"/>
          </p:cNvSpPr>
          <p:nvPr>
            <p:ph type="ftr" sz="quarter" idx="11"/>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pic>
        <p:nvPicPr>
          <p:cNvPr id="15"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a:p>
        </p:txBody>
      </p:sp>
      <p:sp>
        <p:nvSpPr>
          <p:cNvPr id="11" name="Date Placeholder 3"/>
          <p:cNvSpPr>
            <a:spLocks noGrp="1"/>
          </p:cNvSpPr>
          <p:nvPr>
            <p:ph type="dt" sz="half" idx="2"/>
          </p:nvPr>
        </p:nvSpPr>
        <p:spPr>
          <a:xfrm>
            <a:off x="4724400" y="6356350"/>
            <a:ext cx="3962400" cy="365125"/>
          </a:xfrm>
          <a:prstGeom prst="rect">
            <a:avLst/>
          </a:prstGeom>
        </p:spPr>
        <p:txBody>
          <a:bodyPr anchor="b"/>
          <a:lstStyle>
            <a:lvl1pPr algn="r">
              <a:defRPr sz="1200">
                <a:solidFill>
                  <a:schemeClr val="tx2"/>
                </a:solidFill>
              </a:defRPr>
            </a:lvl1pPr>
          </a:lstStyle>
          <a:p>
            <a:r>
              <a:rPr lang="en-US"/>
              <a:t>© MANY, September 2015</a:t>
            </a:r>
            <a:endParaRPr lang="en-US" dirty="0"/>
          </a:p>
        </p:txBody>
      </p:sp>
      <p:sp>
        <p:nvSpPr>
          <p:cNvPr id="12" name="Footer Placeholder 4"/>
          <p:cNvSpPr>
            <a:spLocks noGrp="1"/>
          </p:cNvSpPr>
          <p:nvPr>
            <p:ph type="ftr" sz="quarter" idx="3"/>
          </p:nvPr>
        </p:nvSpPr>
        <p:spPr>
          <a:xfrm>
            <a:off x="1219200" y="6356350"/>
            <a:ext cx="2895600" cy="365125"/>
          </a:xfrm>
          <a:prstGeom prst="rect">
            <a:avLst/>
          </a:prstGeom>
        </p:spPr>
        <p:txBody>
          <a:bodyPr anchor="b"/>
          <a:lstStyle>
            <a:lvl1pPr>
              <a:defRPr sz="1200">
                <a:solidFill>
                  <a:schemeClr val="tx2"/>
                </a:solidFill>
              </a:defRPr>
            </a:lvl1pPr>
          </a:lstStyle>
          <a:p>
            <a:r>
              <a:rPr lang="en-US"/>
              <a:t>Coordinated Entry &amp; Homless Youth</a:t>
            </a:r>
          </a:p>
        </p:txBody>
      </p:sp>
      <p:pic>
        <p:nvPicPr>
          <p:cNvPr id="13" name="Content Placeholder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0" y="6071514"/>
            <a:ext cx="1371600" cy="642830"/>
          </a:xfrm>
          <a:prstGeom prst="rect">
            <a:avLst/>
          </a:prstGeom>
        </p:spPr>
      </p:pic>
      <p:sp>
        <p:nvSpPr>
          <p:cNvPr id="14" name="Title 1"/>
          <p:cNvSpPr txBox="1">
            <a:spLocks/>
          </p:cNvSpPr>
          <p:nvPr/>
        </p:nvSpPr>
        <p:spPr>
          <a:xfrm>
            <a:off x="426128" y="408373"/>
            <a:ext cx="7574872" cy="1039427"/>
          </a:xfrm>
          <a:prstGeom prst="rect">
            <a:avLst/>
          </a:prstGeom>
          <a:solidFill>
            <a:schemeClr val="bg2"/>
          </a:solidFill>
          <a:ln>
            <a:noFill/>
          </a:ln>
        </p:spPr>
        <p:txBody>
          <a:bodyPr anchor="b"/>
          <a:lstStyle>
            <a:lvl1pPr algn="l"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endParaRPr lang="en-US" b="1" cap="none" dirty="0"/>
          </a:p>
        </p:txBody>
      </p:sp>
      <p:sp>
        <p:nvSpPr>
          <p:cNvPr id="15" name="Rectangle 14"/>
          <p:cNvSpPr/>
          <p:nvPr/>
        </p:nvSpPr>
        <p:spPr>
          <a:xfrm>
            <a:off x="8227512" y="409956"/>
            <a:ext cx="455112" cy="1037844"/>
          </a:xfrm>
          <a:prstGeom prst="rect">
            <a:avLst/>
          </a:prstGeom>
          <a:solidFill>
            <a:schemeClr val="accent3">
              <a:lumMod val="20000"/>
              <a:lumOff val="80000"/>
              <a:alpha val="7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71" r:id="rId10"/>
    <p:sldLayoutId id="2147483674" r:id="rId11"/>
    <p:sldLayoutId id="2147483702" r:id="rId12"/>
  </p:sldLayoutIdLst>
  <p:hf sldNum="0" hdr="0" ftr="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egan@MANYnet.or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hyperlink" Target="http://www.manynet.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November 3, 2016</a:t>
            </a:r>
            <a:endParaRPr lang="en-US" dirty="0"/>
          </a:p>
        </p:txBody>
      </p:sp>
      <p:sp>
        <p:nvSpPr>
          <p:cNvPr id="3" name="Title 2"/>
          <p:cNvSpPr>
            <a:spLocks noGrp="1"/>
          </p:cNvSpPr>
          <p:nvPr>
            <p:ph type="ctrTitle"/>
          </p:nvPr>
        </p:nvSpPr>
        <p:spPr/>
        <p:txBody>
          <a:bodyPr/>
          <a:lstStyle/>
          <a:p>
            <a:r>
              <a:rPr lang="en-US" dirty="0" smtClean="0"/>
              <a:t>Coordinated Responses to Youth Homelessness:</a:t>
            </a:r>
            <a:br>
              <a:rPr lang="en-US" dirty="0" smtClean="0"/>
            </a:br>
            <a:r>
              <a:rPr lang="en-US" dirty="0" smtClean="0"/>
              <a:t>Learning Collaborative Overview, Highlights and Pressure Points</a:t>
            </a:r>
            <a:endParaRPr lang="en-US" dirty="0"/>
          </a:p>
        </p:txBody>
      </p:sp>
      <p:sp>
        <p:nvSpPr>
          <p:cNvPr id="4" name="Content Placeholder 3"/>
          <p:cNvSpPr>
            <a:spLocks noGrp="1"/>
          </p:cNvSpPr>
          <p:nvPr>
            <p:ph sz="quarter" idx="11"/>
          </p:nvPr>
        </p:nvSpPr>
        <p:spPr/>
        <p:txBody>
          <a:bodyPr>
            <a:normAutofit/>
          </a:bodyPr>
          <a:lstStyle/>
          <a:p>
            <a:r>
              <a:rPr lang="en-US" b="1" dirty="0" smtClean="0"/>
              <a:t>MEGAN BLONDIN</a:t>
            </a:r>
            <a:r>
              <a:rPr lang="en-US" dirty="0" smtClean="0"/>
              <a:t>, EXECUTIVE DIRECTOR, MANY</a:t>
            </a:r>
          </a:p>
        </p:txBody>
      </p:sp>
      <p:sp>
        <p:nvSpPr>
          <p:cNvPr id="5" name="Date Placeholder 4"/>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403717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How outreach happening (where, when, by whom)?  </a:t>
            </a:r>
          </a:p>
          <a:p>
            <a:pPr fontAlgn="base"/>
            <a:r>
              <a:rPr lang="en-US" sz="2100" dirty="0" smtClean="0"/>
              <a:t>Concerns</a:t>
            </a:r>
          </a:p>
          <a:p>
            <a:pPr lvl="1" fontAlgn="base"/>
            <a:r>
              <a:rPr lang="en-US" sz="1700" dirty="0" smtClean="0"/>
              <a:t>Missing particular populations?</a:t>
            </a:r>
          </a:p>
          <a:p>
            <a:pPr lvl="1" fontAlgn="base"/>
            <a:r>
              <a:rPr lang="en-US" sz="1700" dirty="0" smtClean="0"/>
              <a:t>Who is assessed and at what point?</a:t>
            </a:r>
          </a:p>
          <a:p>
            <a:pPr lvl="1" fontAlgn="base"/>
            <a:r>
              <a:rPr lang="en-US" sz="1700" dirty="0" smtClean="0"/>
              <a:t>Which assessment?</a:t>
            </a:r>
          </a:p>
          <a:p>
            <a:pPr lvl="1" fontAlgn="base"/>
            <a:r>
              <a:rPr lang="en-US" sz="1700" dirty="0" smtClean="0"/>
              <a:t>Score ranges and matching</a:t>
            </a:r>
          </a:p>
          <a:p>
            <a:pPr lvl="1" fontAlgn="base"/>
            <a:r>
              <a:rPr lang="en-US" sz="1700" dirty="0" smtClean="0"/>
              <a:t>% of youth scoring in highest range</a:t>
            </a:r>
          </a:p>
          <a:p>
            <a:pPr fontAlgn="base"/>
            <a:endParaRPr lang="en-US" sz="1700" dirty="0" smtClean="0"/>
          </a:p>
        </p:txBody>
      </p:sp>
      <p:sp>
        <p:nvSpPr>
          <p:cNvPr id="5" name="Title 4"/>
          <p:cNvSpPr>
            <a:spLocks noGrp="1"/>
          </p:cNvSpPr>
          <p:nvPr>
            <p:ph type="title"/>
          </p:nvPr>
        </p:nvSpPr>
        <p:spPr/>
        <p:txBody>
          <a:bodyPr/>
          <a:lstStyle/>
          <a:p>
            <a:r>
              <a:rPr lang="en-US" sz="2400" dirty="0" smtClean="0"/>
              <a:t>Outreach and assessment</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426645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152400"/>
            <a:ext cx="8813800" cy="6477000"/>
          </a:xfrm>
        </p:spPr>
      </p:pic>
    </p:spTree>
    <p:extLst>
      <p:ext uri="{BB962C8B-B14F-4D97-AF65-F5344CB8AC3E}">
        <p14:creationId xmlns:p14="http://schemas.microsoft.com/office/powerpoint/2010/main" val="3731871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How outreach happening (where, when, by whom)?  </a:t>
            </a:r>
          </a:p>
          <a:p>
            <a:pPr fontAlgn="base"/>
            <a:r>
              <a:rPr lang="en-US" sz="2100" dirty="0" smtClean="0"/>
              <a:t>Concerns</a:t>
            </a:r>
          </a:p>
          <a:p>
            <a:pPr lvl="1" fontAlgn="base"/>
            <a:r>
              <a:rPr lang="en-US" sz="1700" dirty="0" smtClean="0"/>
              <a:t>Missing particular populations?</a:t>
            </a:r>
          </a:p>
          <a:p>
            <a:pPr lvl="1" fontAlgn="base"/>
            <a:r>
              <a:rPr lang="en-US" sz="1700" dirty="0" smtClean="0"/>
              <a:t>Who is assessed and at what point?</a:t>
            </a:r>
          </a:p>
          <a:p>
            <a:pPr lvl="1" fontAlgn="base"/>
            <a:r>
              <a:rPr lang="en-US" sz="1700" dirty="0" smtClean="0"/>
              <a:t>Which assessment?</a:t>
            </a:r>
          </a:p>
          <a:p>
            <a:pPr lvl="1" fontAlgn="base"/>
            <a:r>
              <a:rPr lang="en-US" sz="1700" dirty="0" smtClean="0"/>
              <a:t>Score ranges and matching</a:t>
            </a:r>
          </a:p>
          <a:p>
            <a:pPr lvl="1" fontAlgn="base"/>
            <a:r>
              <a:rPr lang="en-US" sz="1700" dirty="0" smtClean="0"/>
              <a:t>% of youth scoring in highest range</a:t>
            </a:r>
          </a:p>
          <a:p>
            <a:pPr fontAlgn="base"/>
            <a:endParaRPr lang="en-US" sz="1700" dirty="0" smtClean="0"/>
          </a:p>
        </p:txBody>
      </p:sp>
      <p:sp>
        <p:nvSpPr>
          <p:cNvPr id="5" name="Title 4"/>
          <p:cNvSpPr>
            <a:spLocks noGrp="1"/>
          </p:cNvSpPr>
          <p:nvPr>
            <p:ph type="title"/>
          </p:nvPr>
        </p:nvSpPr>
        <p:spPr/>
        <p:txBody>
          <a:bodyPr/>
          <a:lstStyle/>
          <a:p>
            <a:r>
              <a:rPr lang="en-US" sz="2400" dirty="0" smtClean="0"/>
              <a:t>Outreach and assessment</a:t>
            </a:r>
            <a:endParaRPr lang="en-US" sz="2400" dirty="0"/>
          </a:p>
        </p:txBody>
      </p:sp>
      <p:sp>
        <p:nvSpPr>
          <p:cNvPr id="3" name="Date Placeholder 2"/>
          <p:cNvSpPr>
            <a:spLocks noGrp="1"/>
          </p:cNvSpPr>
          <p:nvPr>
            <p:ph type="dt" sz="half" idx="10"/>
          </p:nvPr>
        </p:nvSpPr>
        <p:spPr/>
        <p:txBody>
          <a:bodyPr/>
          <a:lstStyle/>
          <a:p>
            <a:r>
              <a:rPr lang="en-US" dirty="0">
                <a:solidFill>
                  <a:srgbClr val="2F5897"/>
                </a:solidFill>
              </a:rPr>
              <a:t>© MANY, September 2016</a:t>
            </a:r>
          </a:p>
        </p:txBody>
      </p:sp>
    </p:spTree>
    <p:extLst>
      <p:ext uri="{BB962C8B-B14F-4D97-AF65-F5344CB8AC3E}">
        <p14:creationId xmlns:p14="http://schemas.microsoft.com/office/powerpoint/2010/main" val="1621865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2362200"/>
            <a:ext cx="6934200" cy="8973670"/>
          </a:xfrm>
        </p:spPr>
      </p:pic>
    </p:spTree>
    <p:extLst>
      <p:ext uri="{BB962C8B-B14F-4D97-AF65-F5344CB8AC3E}">
        <p14:creationId xmlns:p14="http://schemas.microsoft.com/office/powerpoint/2010/main" val="1475626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How outreach happening (where, when, by whom)?  </a:t>
            </a:r>
          </a:p>
          <a:p>
            <a:pPr fontAlgn="base"/>
            <a:r>
              <a:rPr lang="en-US" sz="2100" dirty="0" smtClean="0"/>
              <a:t>Concerns</a:t>
            </a:r>
          </a:p>
          <a:p>
            <a:pPr lvl="1" fontAlgn="base"/>
            <a:r>
              <a:rPr lang="en-US" sz="1700" dirty="0" smtClean="0"/>
              <a:t>Missing particular populations?</a:t>
            </a:r>
          </a:p>
          <a:p>
            <a:pPr lvl="1" fontAlgn="base"/>
            <a:r>
              <a:rPr lang="en-US" sz="1700" dirty="0" smtClean="0"/>
              <a:t>Who is assessed and at what point?</a:t>
            </a:r>
          </a:p>
          <a:p>
            <a:pPr lvl="1" fontAlgn="base"/>
            <a:r>
              <a:rPr lang="en-US" sz="1700" dirty="0" smtClean="0"/>
              <a:t>Which assessment?</a:t>
            </a:r>
          </a:p>
          <a:p>
            <a:pPr lvl="1" fontAlgn="base"/>
            <a:r>
              <a:rPr lang="en-US" sz="1700" dirty="0" smtClean="0"/>
              <a:t>Score ranges and matching</a:t>
            </a:r>
          </a:p>
          <a:p>
            <a:pPr lvl="1" fontAlgn="base"/>
            <a:r>
              <a:rPr lang="en-US" sz="1700" dirty="0" smtClean="0"/>
              <a:t>% of youth scoring in highest range</a:t>
            </a:r>
          </a:p>
          <a:p>
            <a:pPr fontAlgn="base"/>
            <a:endParaRPr lang="en-US" sz="1700" dirty="0" smtClean="0"/>
          </a:p>
        </p:txBody>
      </p:sp>
      <p:sp>
        <p:nvSpPr>
          <p:cNvPr id="5" name="Title 4"/>
          <p:cNvSpPr>
            <a:spLocks noGrp="1"/>
          </p:cNvSpPr>
          <p:nvPr>
            <p:ph type="title"/>
          </p:nvPr>
        </p:nvSpPr>
        <p:spPr/>
        <p:txBody>
          <a:bodyPr/>
          <a:lstStyle/>
          <a:p>
            <a:r>
              <a:rPr lang="en-US" sz="2400" dirty="0" smtClean="0"/>
              <a:t>Outreach and assessment</a:t>
            </a:r>
            <a:endParaRPr lang="en-US" sz="2400" dirty="0"/>
          </a:p>
        </p:txBody>
      </p:sp>
      <p:sp>
        <p:nvSpPr>
          <p:cNvPr id="3" name="Date Placeholder 2"/>
          <p:cNvSpPr>
            <a:spLocks noGrp="1"/>
          </p:cNvSpPr>
          <p:nvPr>
            <p:ph type="dt" sz="half" idx="10"/>
          </p:nvPr>
        </p:nvSpPr>
        <p:spPr/>
        <p:txBody>
          <a:bodyPr/>
          <a:lstStyle/>
          <a:p>
            <a:r>
              <a:rPr lang="en-US" dirty="0">
                <a:solidFill>
                  <a:srgbClr val="2F5897"/>
                </a:solidFill>
              </a:rPr>
              <a:t>© MANY, September 2016</a:t>
            </a:r>
          </a:p>
        </p:txBody>
      </p:sp>
    </p:spTree>
    <p:extLst>
      <p:ext uri="{BB962C8B-B14F-4D97-AF65-F5344CB8AC3E}">
        <p14:creationId xmlns:p14="http://schemas.microsoft.com/office/powerpoint/2010/main" val="162186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000" y="152400"/>
            <a:ext cx="8585200" cy="6705600"/>
          </a:xfrm>
        </p:spPr>
      </p:pic>
    </p:spTree>
    <p:extLst>
      <p:ext uri="{BB962C8B-B14F-4D97-AF65-F5344CB8AC3E}">
        <p14:creationId xmlns:p14="http://schemas.microsoft.com/office/powerpoint/2010/main" val="3093881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How do we make referrals based on most effective housing resources vs. next opening?</a:t>
            </a:r>
          </a:p>
          <a:p>
            <a:pPr fontAlgn="base"/>
            <a:r>
              <a:rPr lang="en-US" sz="2100" dirty="0" smtClean="0"/>
              <a:t>How do we discourage “slot filling” vs. finding a housing solution for every prioritized individual?</a:t>
            </a:r>
          </a:p>
          <a:p>
            <a:pPr fontAlgn="base"/>
            <a:r>
              <a:rPr lang="en-US" sz="2100" dirty="0" smtClean="0"/>
              <a:t>How do we ensure that highly vulnerable youth are not routinely skipped or otherwise unable to gain housing resources?</a:t>
            </a:r>
          </a:p>
          <a:p>
            <a:pPr marL="114300" indent="0" fontAlgn="base">
              <a:buNone/>
            </a:pPr>
            <a:endParaRPr lang="en-US" sz="2100" dirty="0" smtClean="0"/>
          </a:p>
          <a:p>
            <a:pPr marL="411480" lvl="1" indent="0" fontAlgn="base">
              <a:buNone/>
            </a:pPr>
            <a:endParaRPr lang="en-US" sz="1700" dirty="0" smtClean="0"/>
          </a:p>
        </p:txBody>
      </p:sp>
      <p:sp>
        <p:nvSpPr>
          <p:cNvPr id="5" name="Title 4"/>
          <p:cNvSpPr>
            <a:spLocks noGrp="1"/>
          </p:cNvSpPr>
          <p:nvPr>
            <p:ph type="title"/>
          </p:nvPr>
        </p:nvSpPr>
        <p:spPr/>
        <p:txBody>
          <a:bodyPr/>
          <a:lstStyle/>
          <a:p>
            <a:r>
              <a:rPr lang="en-US" sz="2400" dirty="0" smtClean="0"/>
              <a:t>Matching</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243173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542" y="152400"/>
            <a:ext cx="8875058" cy="6858000"/>
          </a:xfrm>
        </p:spPr>
      </p:pic>
    </p:spTree>
    <p:extLst>
      <p:ext uri="{BB962C8B-B14F-4D97-AF65-F5344CB8AC3E}">
        <p14:creationId xmlns:p14="http://schemas.microsoft.com/office/powerpoint/2010/main" val="4911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High percentages of youth scoring 8+ and 10+</a:t>
            </a:r>
          </a:p>
          <a:p>
            <a:pPr fontAlgn="base"/>
            <a:r>
              <a:rPr lang="en-US" sz="2100" dirty="0" smtClean="0"/>
              <a:t>See Arlene's paper on Creating Trauma Informed CES for Youth</a:t>
            </a:r>
          </a:p>
          <a:p>
            <a:pPr fontAlgn="base"/>
            <a:endParaRPr lang="en-US" sz="2100" dirty="0" smtClean="0"/>
          </a:p>
          <a:p>
            <a:pPr fontAlgn="base"/>
            <a:endParaRPr lang="en-US" sz="2100" dirty="0" smtClean="0"/>
          </a:p>
          <a:p>
            <a:pPr marL="411480" lvl="1" indent="0" fontAlgn="base">
              <a:buNone/>
            </a:pPr>
            <a:endParaRPr lang="en-US" sz="1700" dirty="0" smtClean="0"/>
          </a:p>
        </p:txBody>
      </p:sp>
      <p:sp>
        <p:nvSpPr>
          <p:cNvPr id="5" name="Title 4"/>
          <p:cNvSpPr>
            <a:spLocks noGrp="1"/>
          </p:cNvSpPr>
          <p:nvPr>
            <p:ph type="title"/>
          </p:nvPr>
        </p:nvSpPr>
        <p:spPr/>
        <p:txBody>
          <a:bodyPr/>
          <a:lstStyle/>
          <a:p>
            <a:r>
              <a:rPr lang="en-US" sz="2400" dirty="0" smtClean="0"/>
              <a:t>Trauma Informed Care &amp; Youth CES</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586384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26128" y="1600200"/>
            <a:ext cx="4038600" cy="4407408"/>
          </a:xfrm>
        </p:spPr>
        <p:txBody>
          <a:bodyPr>
            <a:normAutofit/>
          </a:bodyPr>
          <a:lstStyle/>
          <a:p>
            <a:pPr marL="0" indent="0" algn="ctr">
              <a:buNone/>
            </a:pPr>
            <a:r>
              <a:rPr lang="en-US" sz="2800" b="1" dirty="0"/>
              <a:t>Megan Blondin</a:t>
            </a:r>
            <a:br>
              <a:rPr lang="en-US" sz="2800" b="1" dirty="0"/>
            </a:br>
            <a:r>
              <a:rPr lang="en-US" sz="2400" dirty="0"/>
              <a:t>Executive Director, MANY </a:t>
            </a:r>
            <a:br>
              <a:rPr lang="en-US" sz="2400" dirty="0"/>
            </a:br>
            <a:r>
              <a:rPr lang="en-US" sz="2400" dirty="0" smtClean="0">
                <a:hlinkClick r:id="rId3"/>
              </a:rPr>
              <a:t>megan@MANYnet.org</a:t>
            </a:r>
            <a:r>
              <a:rPr lang="en-US" sz="2400" dirty="0" smtClean="0"/>
              <a:t> </a:t>
            </a:r>
            <a:endParaRPr lang="en-US" sz="2400" dirty="0"/>
          </a:p>
          <a:p>
            <a:pPr marL="0" indent="0" algn="ctr">
              <a:buNone/>
            </a:pPr>
            <a:endParaRPr lang="en-US" sz="2800" b="1" dirty="0"/>
          </a:p>
          <a:p>
            <a:pPr marL="0" indent="0" algn="ctr">
              <a:buNone/>
            </a:pPr>
            <a:endParaRPr lang="en-US" sz="2500" dirty="0" smtClean="0"/>
          </a:p>
          <a:p>
            <a:pPr marL="0" indent="0" algn="ctr">
              <a:buNone/>
            </a:pPr>
            <a:endParaRPr lang="en-US" sz="2800" b="1" dirty="0" smtClean="0"/>
          </a:p>
        </p:txBody>
      </p:sp>
      <p:sp>
        <p:nvSpPr>
          <p:cNvPr id="3" name="Content Placeholder 2"/>
          <p:cNvSpPr>
            <a:spLocks noGrp="1"/>
          </p:cNvSpPr>
          <p:nvPr>
            <p:ph sz="half" idx="2"/>
          </p:nvPr>
        </p:nvSpPr>
        <p:spPr/>
        <p:txBody>
          <a:bodyPr>
            <a:normAutofit lnSpcReduction="10000"/>
          </a:bodyPr>
          <a:lstStyle/>
          <a:p>
            <a:pPr marL="0" indent="0" algn="ctr">
              <a:buClr>
                <a:srgbClr val="6076B4"/>
              </a:buClr>
              <a:buNone/>
            </a:pPr>
            <a:r>
              <a:rPr lang="en-US" sz="2600" b="1" dirty="0" smtClean="0">
                <a:solidFill>
                  <a:srgbClr val="2F5897"/>
                </a:solidFill>
              </a:rPr>
              <a:t>MANY</a:t>
            </a:r>
          </a:p>
          <a:p>
            <a:pPr marL="0" indent="0" algn="ctr">
              <a:buClr>
                <a:srgbClr val="6076B4"/>
              </a:buClr>
              <a:buNone/>
            </a:pPr>
            <a:r>
              <a:rPr lang="en-US" sz="2600" dirty="0" smtClean="0">
                <a:solidFill>
                  <a:srgbClr val="2F5897"/>
                </a:solidFill>
              </a:rPr>
              <a:t>412-366-6562</a:t>
            </a:r>
            <a:endParaRPr lang="en-US" sz="2600" dirty="0">
              <a:solidFill>
                <a:srgbClr val="2F5897"/>
              </a:solidFill>
            </a:endParaRPr>
          </a:p>
          <a:p>
            <a:pPr marL="0" lvl="0" indent="0" algn="ctr">
              <a:buClr>
                <a:srgbClr val="6076B4"/>
              </a:buClr>
              <a:buNone/>
            </a:pPr>
            <a:r>
              <a:rPr lang="en-US" sz="2600" dirty="0" smtClean="0">
                <a:solidFill>
                  <a:srgbClr val="2F5897"/>
                </a:solidFill>
                <a:hlinkClick r:id="rId4"/>
              </a:rPr>
              <a:t>www.MANYnet.org</a:t>
            </a:r>
            <a:endParaRPr lang="en-US" sz="2600" dirty="0" smtClean="0">
              <a:solidFill>
                <a:srgbClr val="2F5897"/>
              </a:solidFill>
            </a:endParaRPr>
          </a:p>
          <a:p>
            <a:pPr marL="0" lvl="0" indent="0" algn="ctr">
              <a:buClr>
                <a:srgbClr val="6076B4"/>
              </a:buClr>
              <a:buNone/>
            </a:pPr>
            <a:endParaRPr lang="en-US" sz="2600" dirty="0">
              <a:solidFill>
                <a:srgbClr val="2F5897"/>
              </a:solidFill>
            </a:endParaRPr>
          </a:p>
          <a:p>
            <a:pPr marL="0" indent="0" algn="ctr">
              <a:buClr>
                <a:srgbClr val="6076B4"/>
              </a:buClr>
              <a:buNone/>
            </a:pPr>
            <a:r>
              <a:rPr lang="en-US" dirty="0">
                <a:solidFill>
                  <a:srgbClr val="2F5897"/>
                </a:solidFill>
              </a:rPr>
              <a:t/>
            </a:r>
            <a:br>
              <a:rPr lang="en-US" dirty="0">
                <a:solidFill>
                  <a:srgbClr val="2F5897"/>
                </a:solidFill>
              </a:rPr>
            </a:br>
            <a:r>
              <a:rPr lang="en-US" dirty="0"/>
              <a:t/>
            </a:r>
            <a:br>
              <a:rPr lang="en-US" dirty="0"/>
            </a:br>
            <a:r>
              <a:rPr lang="en-US" dirty="0"/>
              <a:t>	             			</a:t>
            </a:r>
            <a:r>
              <a:rPr lang="en-US" sz="2400" dirty="0" smtClean="0"/>
              <a:t>      </a:t>
            </a:r>
            <a:endParaRPr lang="en-US" sz="2400" dirty="0"/>
          </a:p>
          <a:p>
            <a:pPr marL="0" lvl="0" indent="0" algn="ctr">
              <a:buClr>
                <a:srgbClr val="6076B4"/>
              </a:buClr>
              <a:buNone/>
            </a:pPr>
            <a:endParaRPr lang="en-US" sz="2400" dirty="0" smtClean="0"/>
          </a:p>
          <a:p>
            <a:pPr marL="0" lvl="0" indent="0" algn="ctr">
              <a:buClr>
                <a:srgbClr val="6076B4"/>
              </a:buClr>
              <a:buNone/>
            </a:pPr>
            <a:endParaRPr lang="en-US" sz="2400" dirty="0"/>
          </a:p>
          <a:p>
            <a:pPr marL="0" indent="0" algn="r">
              <a:buClr>
                <a:srgbClr val="6076B4"/>
              </a:buClr>
              <a:buNone/>
            </a:pPr>
            <a:r>
              <a:rPr lang="en-US" sz="2400" b="1" dirty="0" err="1"/>
              <a:t>MANYnetwork</a:t>
            </a:r>
            <a:endParaRPr lang="en-US" sz="2000" b="1" dirty="0"/>
          </a:p>
          <a:p>
            <a:pPr marL="0" lvl="0" indent="0" algn="r">
              <a:buClr>
                <a:srgbClr val="6076B4"/>
              </a:buClr>
              <a:buNone/>
            </a:pPr>
            <a:endParaRPr lang="en-US" sz="2400" b="1" dirty="0" smtClean="0"/>
          </a:p>
        </p:txBody>
      </p:sp>
      <p:sp>
        <p:nvSpPr>
          <p:cNvPr id="2" name="Title 1"/>
          <p:cNvSpPr>
            <a:spLocks noGrp="1"/>
          </p:cNvSpPr>
          <p:nvPr>
            <p:ph type="title"/>
          </p:nvPr>
        </p:nvSpPr>
        <p:spPr/>
        <p:txBody>
          <a:bodyPr/>
          <a:lstStyle/>
          <a:p>
            <a:r>
              <a:rPr lang="en-US" sz="3600" dirty="0" smtClean="0"/>
              <a:t>Contact Information</a:t>
            </a:r>
            <a:endParaRPr lang="en-US" sz="3600" dirty="0"/>
          </a:p>
        </p:txBody>
      </p:sp>
      <p:sp>
        <p:nvSpPr>
          <p:cNvPr id="10" name="Date Placeholder 1"/>
          <p:cNvSpPr>
            <a:spLocks noGrp="1"/>
          </p:cNvSpPr>
          <p:nvPr>
            <p:ph type="dt" sz="half" idx="10"/>
          </p:nvPr>
        </p:nvSpPr>
        <p:spPr>
          <a:xfrm>
            <a:off x="6553200" y="6356350"/>
            <a:ext cx="2133600" cy="365125"/>
          </a:xfrm>
        </p:spPr>
        <p:txBody>
          <a:bodyPr/>
          <a:lstStyle/>
          <a:p>
            <a:r>
              <a:rPr lang="en-US" dirty="0"/>
              <a:t>© MANY, September 2016</a:t>
            </a:r>
          </a:p>
        </p:txBody>
      </p:sp>
      <p:pic>
        <p:nvPicPr>
          <p:cNvPr id="9" name="Picture 2" descr="M:\Admin\Branding\Logos\twitter and fb log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486400"/>
            <a:ext cx="994652"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About MANY</a:t>
            </a:r>
            <a:endParaRPr lang="en-US" sz="2400" dirty="0"/>
          </a:p>
        </p:txBody>
      </p:sp>
      <p:sp>
        <p:nvSpPr>
          <p:cNvPr id="4" name="Content Placeholder 3"/>
          <p:cNvSpPr>
            <a:spLocks noGrp="1"/>
          </p:cNvSpPr>
          <p:nvPr>
            <p:ph sz="half" idx="1"/>
          </p:nvPr>
        </p:nvSpPr>
        <p:spPr/>
        <p:txBody>
          <a:bodyPr>
            <a:normAutofit/>
          </a:bodyPr>
          <a:lstStyle/>
          <a:p>
            <a:pPr marL="114300" indent="0" algn="just">
              <a:buNone/>
            </a:pPr>
            <a:r>
              <a:rPr lang="en-US" dirty="0" smtClean="0"/>
              <a:t>MANY is the only national network of its kind, convening organizations across sectors to strengthen outcomes for youth and young adults at highest risk for victimization and/or delinquency</a:t>
            </a:r>
            <a:r>
              <a:rPr lang="en-US" sz="2800" dirty="0" smtClean="0"/>
              <a:t>. </a:t>
            </a:r>
          </a:p>
          <a:p>
            <a:pPr marL="114300" indent="0">
              <a:buNone/>
            </a:pPr>
            <a:endParaRPr lang="en-US" sz="2800" dirty="0"/>
          </a:p>
        </p:txBody>
      </p:sp>
      <p:graphicFrame>
        <p:nvGraphicFramePr>
          <p:cNvPr id="6" name="Diagram 5"/>
          <p:cNvGraphicFramePr/>
          <p:nvPr>
            <p:extLst>
              <p:ext uri="{D42A27DB-BD31-4B8C-83A1-F6EECF244321}">
                <p14:modId xmlns:p14="http://schemas.microsoft.com/office/powerpoint/2010/main" val="849123349"/>
              </p:ext>
            </p:extLst>
          </p:nvPr>
        </p:nvGraphicFramePr>
        <p:xfrm>
          <a:off x="457200" y="3773511"/>
          <a:ext cx="8229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e Placeholder 1"/>
          <p:cNvSpPr>
            <a:spLocks noGrp="1"/>
          </p:cNvSpPr>
          <p:nvPr>
            <p:ph type="dt" sz="half" idx="10"/>
          </p:nvPr>
        </p:nvSpPr>
        <p:spPr>
          <a:xfrm>
            <a:off x="6553200" y="6356350"/>
            <a:ext cx="2133600" cy="365125"/>
          </a:xfrm>
        </p:spPr>
        <p:txBody>
          <a:bodyPr/>
          <a:lstStyle/>
          <a:p>
            <a:r>
              <a:rPr lang="en-US" dirty="0"/>
              <a:t>© MANY, September 2016</a:t>
            </a:r>
          </a:p>
        </p:txBody>
      </p:sp>
    </p:spTree>
    <p:extLst>
      <p:ext uri="{BB962C8B-B14F-4D97-AF65-F5344CB8AC3E}">
        <p14:creationId xmlns:p14="http://schemas.microsoft.com/office/powerpoint/2010/main" val="4005807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Comments? Questions?</a:t>
            </a:r>
          </a:p>
        </p:txBody>
      </p:sp>
      <p:pic>
        <p:nvPicPr>
          <p:cNvPr id="5"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6645" t="3611" r="47185"/>
          <a:stretch/>
        </p:blipFill>
        <p:spPr bwMode="auto">
          <a:xfrm>
            <a:off x="445746" y="1534886"/>
            <a:ext cx="8241054" cy="448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412008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p:txBody>
          <a:bodyPr>
            <a:noAutofit/>
          </a:bodyPr>
          <a:lstStyle/>
          <a:p>
            <a:endParaRPr lang="en-US" sz="1400" dirty="0"/>
          </a:p>
        </p:txBody>
      </p:sp>
      <p:sp>
        <p:nvSpPr>
          <p:cNvPr id="5" name="Date Placeholder 4"/>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1400795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fontAlgn="base"/>
            <a:r>
              <a:rPr lang="en-US" dirty="0"/>
              <a:t>September 2015 Landscape Scan (22 providers/31 states)</a:t>
            </a:r>
          </a:p>
          <a:p>
            <a:pPr lvl="1" fontAlgn="base"/>
            <a:r>
              <a:rPr lang="en-US" dirty="0"/>
              <a:t>Deeply coordinated community responses is a new approach</a:t>
            </a:r>
          </a:p>
          <a:p>
            <a:pPr lvl="2" fontAlgn="base"/>
            <a:r>
              <a:rPr lang="en-US" dirty="0"/>
              <a:t>Integrated identification, </a:t>
            </a:r>
            <a:r>
              <a:rPr lang="en-US" dirty="0" smtClean="0"/>
              <a:t>assessment, </a:t>
            </a:r>
            <a:r>
              <a:rPr lang="en-US" dirty="0"/>
              <a:t>service </a:t>
            </a:r>
            <a:r>
              <a:rPr lang="en-US" dirty="0" smtClean="0"/>
              <a:t>provision, </a:t>
            </a:r>
            <a:r>
              <a:rPr lang="en-US" dirty="0"/>
              <a:t>and data collection</a:t>
            </a:r>
          </a:p>
          <a:p>
            <a:pPr lvl="1" fontAlgn="base"/>
            <a:r>
              <a:rPr lang="en-US" dirty="0"/>
              <a:t>There is little evidence and even less information related to effective coordinated efforts for this </a:t>
            </a:r>
            <a:r>
              <a:rPr lang="en-US" dirty="0" smtClean="0"/>
              <a:t>population</a:t>
            </a:r>
          </a:p>
          <a:p>
            <a:pPr marL="411480" lvl="1" indent="0" fontAlgn="base">
              <a:buNone/>
            </a:pPr>
            <a:endParaRPr lang="en-US" dirty="0" smtClean="0"/>
          </a:p>
          <a:p>
            <a:pPr fontAlgn="base"/>
            <a:r>
              <a:rPr lang="en-US" dirty="0" smtClean="0"/>
              <a:t>October WCC Convening and TAY VI-SPDAT</a:t>
            </a:r>
          </a:p>
          <a:p>
            <a:pPr fontAlgn="base"/>
            <a:r>
              <a:rPr lang="en-US" dirty="0" smtClean="0"/>
              <a:t>HUD, HHS, USICH, Melville Trust</a:t>
            </a:r>
          </a:p>
        </p:txBody>
      </p:sp>
      <p:sp>
        <p:nvSpPr>
          <p:cNvPr id="5" name="Title 4"/>
          <p:cNvSpPr>
            <a:spLocks noGrp="1"/>
          </p:cNvSpPr>
          <p:nvPr>
            <p:ph type="title"/>
          </p:nvPr>
        </p:nvSpPr>
        <p:spPr/>
        <p:txBody>
          <a:bodyPr/>
          <a:lstStyle/>
          <a:p>
            <a:r>
              <a:rPr lang="en-US" sz="2400" dirty="0" smtClean="0"/>
              <a:t>Background</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856966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sp>
        <p:nvSpPr>
          <p:cNvPr id="3" name="Content Placeholder 2"/>
          <p:cNvSpPr>
            <a:spLocks noGrp="1"/>
          </p:cNvSpPr>
          <p:nvPr>
            <p:ph idx="1"/>
          </p:nvPr>
        </p:nvSpPr>
        <p:spPr/>
        <p:txBody>
          <a:bodyPr/>
          <a:lstStyle/>
          <a:p>
            <a:pPr marL="571500" indent="-457200">
              <a:buFont typeface="+mj-lt"/>
              <a:buAutoNum type="arabicParenR"/>
            </a:pPr>
            <a:r>
              <a:rPr lang="en-US" b="1" dirty="0" smtClean="0"/>
              <a:t>Discover and Innovate </a:t>
            </a:r>
            <a:r>
              <a:rPr lang="en-US" dirty="0" smtClean="0"/>
              <a:t>– Monthly discussions and support designed to discover local challenges, unearth promising practices, identify opportunities for strategic innovation in REAL TIME</a:t>
            </a:r>
          </a:p>
          <a:p>
            <a:pPr marL="571500" indent="-457200">
              <a:buFont typeface="+mj-lt"/>
              <a:buAutoNum type="arabicParenR"/>
            </a:pPr>
            <a:r>
              <a:rPr lang="en-US" b="1" dirty="0" smtClean="0"/>
              <a:t>Evaluate</a:t>
            </a:r>
            <a:r>
              <a:rPr lang="en-US" dirty="0" smtClean="0"/>
              <a:t> – support communities in cultivating meaningful bases of evidence locally AND explore how data can be aggregated across communities to inform national policy and practices</a:t>
            </a:r>
          </a:p>
          <a:p>
            <a:pPr marL="571500" indent="-457200">
              <a:buFont typeface="+mj-lt"/>
              <a:buAutoNum type="arabicParenR"/>
            </a:pPr>
            <a:r>
              <a:rPr lang="en-US" b="1" dirty="0" smtClean="0"/>
              <a:t>Educate</a:t>
            </a:r>
            <a:r>
              <a:rPr lang="en-US" dirty="0" smtClean="0"/>
              <a:t> – Widely distribute discussions and synthesized learnings/actionable insights</a:t>
            </a:r>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4279416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MANY, September 2015</a:t>
            </a:r>
            <a:endParaRPr lang="en-US" dirty="0"/>
          </a:p>
        </p:txBody>
      </p:sp>
      <p:sp>
        <p:nvSpPr>
          <p:cNvPr id="3" name="Content Placeholder 2"/>
          <p:cNvSpPr>
            <a:spLocks noGrp="1"/>
          </p:cNvSpPr>
          <p:nvPr>
            <p:ph idx="1"/>
          </p:nvPr>
        </p:nvSpPr>
        <p:spPr/>
        <p:txBody>
          <a:bodyPr/>
          <a:lstStyle/>
          <a:p>
            <a:r>
              <a:rPr lang="en-US" dirty="0" smtClean="0"/>
              <a:t>9 communities</a:t>
            </a:r>
          </a:p>
          <a:p>
            <a:endParaRPr lang="en-US" dirty="0"/>
          </a:p>
          <a:p>
            <a:endParaRPr lang="en-US" dirty="0" smtClean="0"/>
          </a:p>
          <a:p>
            <a:endParaRPr lang="en-US" dirty="0" smtClean="0"/>
          </a:p>
          <a:p>
            <a:endParaRPr lang="en-US" dirty="0"/>
          </a:p>
          <a:p>
            <a:r>
              <a:rPr lang="en-US" dirty="0" smtClean="0"/>
              <a:t>2-3 representatives/community</a:t>
            </a:r>
          </a:p>
          <a:p>
            <a:r>
              <a:rPr lang="en-US" dirty="0" smtClean="0"/>
              <a:t>National partners</a:t>
            </a:r>
            <a:endParaRPr lang="en-US" dirty="0"/>
          </a:p>
        </p:txBody>
      </p:sp>
      <p:sp>
        <p:nvSpPr>
          <p:cNvPr id="4" name="Title 3"/>
          <p:cNvSpPr>
            <a:spLocks noGrp="1"/>
          </p:cNvSpPr>
          <p:nvPr>
            <p:ph type="title"/>
          </p:nvPr>
        </p:nvSpPr>
        <p:spPr/>
        <p:txBody>
          <a:bodyPr/>
          <a:lstStyle/>
          <a:p>
            <a:r>
              <a:rPr lang="en-US" dirty="0" smtClean="0"/>
              <a:t>Members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708699"/>
              </p:ext>
            </p:extLst>
          </p:nvPr>
        </p:nvGraphicFramePr>
        <p:xfrm>
          <a:off x="914400" y="2286000"/>
          <a:ext cx="6248400" cy="1107440"/>
        </p:xfrm>
        <a:graphic>
          <a:graphicData uri="http://schemas.openxmlformats.org/drawingml/2006/table">
            <a:tbl>
              <a:tblPr firstRow="1" bandRow="1">
                <a:tableStyleId>{BC89EF96-8CEA-46FF-86C4-4CE0E7609802}</a:tableStyleId>
              </a:tblPr>
              <a:tblGrid>
                <a:gridCol w="2209800"/>
                <a:gridCol w="1981200"/>
                <a:gridCol w="2057400"/>
              </a:tblGrid>
              <a:tr h="0">
                <a:tc>
                  <a:txBody>
                    <a:bodyPr/>
                    <a:lstStyle/>
                    <a:p>
                      <a:r>
                        <a:rPr lang="en-US" b="0" dirty="0" smtClean="0"/>
                        <a:t>Washington,</a:t>
                      </a:r>
                      <a:r>
                        <a:rPr lang="en-US" b="0" baseline="0" dirty="0" smtClean="0"/>
                        <a:t> DC</a:t>
                      </a:r>
                      <a:endParaRPr lang="en-US" b="0" dirty="0"/>
                    </a:p>
                  </a:txBody>
                  <a:tcPr/>
                </a:tc>
                <a:tc>
                  <a:txBody>
                    <a:bodyPr/>
                    <a:lstStyle/>
                    <a:p>
                      <a:r>
                        <a:rPr lang="en-US" b="0" dirty="0" smtClean="0"/>
                        <a:t>King County, WA</a:t>
                      </a:r>
                      <a:endParaRPr lang="en-US" b="0" dirty="0"/>
                    </a:p>
                  </a:txBody>
                  <a:tcPr/>
                </a:tc>
                <a:tc>
                  <a:txBody>
                    <a:bodyPr/>
                    <a:lstStyle/>
                    <a:p>
                      <a:r>
                        <a:rPr lang="en-US" b="0" dirty="0" smtClean="0"/>
                        <a:t>Hollywood, CA</a:t>
                      </a:r>
                      <a:endParaRPr lang="en-US" b="0" dirty="0"/>
                    </a:p>
                  </a:txBody>
                  <a:tcPr/>
                </a:tc>
              </a:tr>
              <a:tr h="370840">
                <a:tc>
                  <a:txBody>
                    <a:bodyPr/>
                    <a:lstStyle/>
                    <a:p>
                      <a:r>
                        <a:rPr lang="en-US" dirty="0" smtClean="0"/>
                        <a:t>Colorado Springs, CO</a:t>
                      </a:r>
                      <a:endParaRPr lang="en-US" dirty="0"/>
                    </a:p>
                  </a:txBody>
                  <a:tcPr/>
                </a:tc>
                <a:tc>
                  <a:txBody>
                    <a:bodyPr/>
                    <a:lstStyle/>
                    <a:p>
                      <a:r>
                        <a:rPr lang="en-US" dirty="0" smtClean="0"/>
                        <a:t>Minneapolis, MN</a:t>
                      </a:r>
                      <a:endParaRPr lang="en-US" dirty="0"/>
                    </a:p>
                  </a:txBody>
                  <a:tcPr/>
                </a:tc>
                <a:tc>
                  <a:txBody>
                    <a:bodyPr/>
                    <a:lstStyle/>
                    <a:p>
                      <a:r>
                        <a:rPr lang="en-US" dirty="0" smtClean="0"/>
                        <a:t>Clark County, NV</a:t>
                      </a:r>
                      <a:endParaRPr lang="en-US" dirty="0"/>
                    </a:p>
                  </a:txBody>
                  <a:tcPr/>
                </a:tc>
              </a:tr>
              <a:tr h="370840">
                <a:tc>
                  <a:txBody>
                    <a:bodyPr/>
                    <a:lstStyle/>
                    <a:p>
                      <a:r>
                        <a:rPr lang="en-US" dirty="0" smtClean="0"/>
                        <a:t>Connecticut</a:t>
                      </a:r>
                      <a:endParaRPr lang="en-US" dirty="0"/>
                    </a:p>
                  </a:txBody>
                  <a:tcPr/>
                </a:tc>
                <a:tc>
                  <a:txBody>
                    <a:bodyPr/>
                    <a:lstStyle/>
                    <a:p>
                      <a:r>
                        <a:rPr lang="en-US" dirty="0" smtClean="0"/>
                        <a:t>Sacramento, CA</a:t>
                      </a:r>
                      <a:endParaRPr lang="en-US" dirty="0"/>
                    </a:p>
                  </a:txBody>
                  <a:tcPr/>
                </a:tc>
                <a:tc>
                  <a:txBody>
                    <a:bodyPr/>
                    <a:lstStyle/>
                    <a:p>
                      <a:r>
                        <a:rPr lang="en-US" dirty="0" smtClean="0"/>
                        <a:t>St. Louis,</a:t>
                      </a:r>
                      <a:r>
                        <a:rPr lang="en-US" baseline="0" dirty="0" smtClean="0"/>
                        <a:t> MO</a:t>
                      </a:r>
                      <a:endParaRPr lang="en-US" dirty="0"/>
                    </a:p>
                  </a:txBody>
                  <a:tcPr/>
                </a:tc>
              </a:tr>
            </a:tbl>
          </a:graphicData>
        </a:graphic>
      </p:graphicFrame>
    </p:spTree>
    <p:extLst>
      <p:ext uri="{BB962C8B-B14F-4D97-AF65-F5344CB8AC3E}">
        <p14:creationId xmlns:p14="http://schemas.microsoft.com/office/powerpoint/2010/main" val="3543363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&amp; Pressure Points</a:t>
            </a:r>
            <a:endParaRPr lang="en-US" dirty="0"/>
          </a:p>
        </p:txBody>
      </p:sp>
      <p:sp>
        <p:nvSpPr>
          <p:cNvPr id="3" name="Text Placeholder 2"/>
          <p:cNvSpPr>
            <a:spLocks noGrp="1"/>
          </p:cNvSpPr>
          <p:nvPr>
            <p:ph type="body" idx="1"/>
          </p:nvPr>
        </p:nvSpPr>
        <p:spPr/>
        <p:txBody>
          <a:bodyPr>
            <a:noAutofit/>
          </a:bodyPr>
          <a:lstStyle/>
          <a:p>
            <a:endParaRPr lang="en-US" sz="1400" dirty="0"/>
          </a:p>
        </p:txBody>
      </p:sp>
      <p:sp>
        <p:nvSpPr>
          <p:cNvPr id="5" name="Date Placeholder 4"/>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997406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a:bodyPr>
          <a:lstStyle/>
          <a:p>
            <a:pPr fontAlgn="base"/>
            <a:r>
              <a:rPr lang="en-US" sz="2100" dirty="0" smtClean="0"/>
              <a:t>Eligibility, Access and Developmentally Tailored Services</a:t>
            </a:r>
          </a:p>
          <a:p>
            <a:pPr fontAlgn="base"/>
            <a:r>
              <a:rPr lang="en-US" sz="2100" dirty="0" smtClean="0"/>
              <a:t>Predominantly youth access dedicated youth resources and adults access dedicated adult resources</a:t>
            </a:r>
          </a:p>
          <a:p>
            <a:pPr fontAlgn="base"/>
            <a:r>
              <a:rPr lang="en-US" sz="2100" dirty="0" smtClean="0"/>
              <a:t>Youth access to “adult resources” is limited</a:t>
            </a:r>
          </a:p>
          <a:p>
            <a:pPr fontAlgn="base"/>
            <a:r>
              <a:rPr lang="en-US" sz="2100" dirty="0" smtClean="0"/>
              <a:t>Some innovations related to youth/adult provider partnerships and cross learning</a:t>
            </a:r>
          </a:p>
          <a:p>
            <a:pPr fontAlgn="base"/>
            <a:r>
              <a:rPr lang="en-US" sz="2100" dirty="0" smtClean="0"/>
              <a:t>Rethinking family intervention and diversion related to youth CES</a:t>
            </a:r>
          </a:p>
          <a:p>
            <a:pPr marL="411480" lvl="1" indent="0" fontAlgn="base">
              <a:buNone/>
            </a:pPr>
            <a:endParaRPr lang="en-US" sz="1700" dirty="0" smtClean="0"/>
          </a:p>
        </p:txBody>
      </p:sp>
      <p:sp>
        <p:nvSpPr>
          <p:cNvPr id="5" name="Title 4"/>
          <p:cNvSpPr>
            <a:spLocks noGrp="1"/>
          </p:cNvSpPr>
          <p:nvPr>
            <p:ph type="title"/>
          </p:nvPr>
        </p:nvSpPr>
        <p:spPr/>
        <p:txBody>
          <a:bodyPr/>
          <a:lstStyle/>
          <a:p>
            <a:r>
              <a:rPr lang="en-US" sz="2400" dirty="0" smtClean="0"/>
              <a:t>Connection between youth CES and adult CES</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295239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752600"/>
            <a:ext cx="8229600" cy="4419600"/>
          </a:xfrm>
        </p:spPr>
        <p:txBody>
          <a:bodyPr>
            <a:normAutofit fontScale="92500" lnSpcReduction="20000"/>
          </a:bodyPr>
          <a:lstStyle/>
          <a:p>
            <a:pPr fontAlgn="base"/>
            <a:r>
              <a:rPr lang="en-US" sz="2100" dirty="0" smtClean="0"/>
              <a:t>Common measure of vulnerability</a:t>
            </a:r>
          </a:p>
          <a:p>
            <a:pPr fontAlgn="base"/>
            <a:r>
              <a:rPr lang="en-US" sz="2100" dirty="0" smtClean="0"/>
              <a:t>NOT a screening and assessment tool (assessing factors that prevent/end homelessness ; needs/strengths)</a:t>
            </a:r>
          </a:p>
          <a:p>
            <a:pPr fontAlgn="base"/>
            <a:r>
              <a:rPr lang="en-US" sz="2100" dirty="0" smtClean="0"/>
              <a:t>Most communities have additional screening or assessment questions</a:t>
            </a:r>
          </a:p>
          <a:p>
            <a:pPr marL="617220" lvl="2" fontAlgn="base">
              <a:buClr>
                <a:schemeClr val="accent1"/>
              </a:buClr>
            </a:pPr>
            <a:r>
              <a:rPr lang="en-US" sz="1500" dirty="0"/>
              <a:t>Eligibility, </a:t>
            </a:r>
            <a:r>
              <a:rPr lang="en-US" sz="1500" dirty="0" smtClean="0"/>
              <a:t>diversion/prevention, youth </a:t>
            </a:r>
            <a:r>
              <a:rPr lang="en-US" sz="1500" dirty="0"/>
              <a:t>choice (types/location of housing), cultural specific </a:t>
            </a:r>
            <a:r>
              <a:rPr lang="en-US" sz="1500" dirty="0" smtClean="0"/>
              <a:t>questions</a:t>
            </a:r>
            <a:endParaRPr lang="en-US" sz="1900" dirty="0" smtClean="0"/>
          </a:p>
          <a:p>
            <a:pPr fontAlgn="base"/>
            <a:r>
              <a:rPr lang="en-US" sz="2100" dirty="0" smtClean="0"/>
              <a:t>Exceptions </a:t>
            </a:r>
            <a:endParaRPr lang="en-US" sz="2100" dirty="0"/>
          </a:p>
          <a:p>
            <a:pPr lvl="1" fontAlgn="base"/>
            <a:r>
              <a:rPr lang="en-US" sz="1700" dirty="0" smtClean="0"/>
              <a:t>youth under 18 (16 in some cases); </a:t>
            </a:r>
          </a:p>
          <a:p>
            <a:pPr lvl="1" fontAlgn="base"/>
            <a:r>
              <a:rPr lang="en-US" sz="1700" dirty="0" smtClean="0"/>
              <a:t>emergency shelter/crisis beds/outreach</a:t>
            </a:r>
          </a:p>
          <a:p>
            <a:pPr marL="411480" lvl="1" indent="0" fontAlgn="base">
              <a:buNone/>
            </a:pPr>
            <a:endParaRPr lang="en-US" sz="1700" dirty="0" smtClean="0"/>
          </a:p>
          <a:p>
            <a:pPr fontAlgn="base"/>
            <a:r>
              <a:rPr lang="en-US" sz="2100" dirty="0" smtClean="0"/>
              <a:t>Key questions:</a:t>
            </a:r>
          </a:p>
          <a:p>
            <a:pPr lvl="1" fontAlgn="base"/>
            <a:r>
              <a:rPr lang="en-US" sz="1700" dirty="0" smtClean="0"/>
              <a:t>Effectively identifying need?</a:t>
            </a:r>
          </a:p>
          <a:p>
            <a:pPr lvl="1" fontAlgn="base"/>
            <a:r>
              <a:rPr lang="en-US" sz="1700" dirty="0" smtClean="0"/>
              <a:t>Can the vulnerability score help us match youth to services?</a:t>
            </a:r>
            <a:endParaRPr lang="en-US" sz="1700" dirty="0"/>
          </a:p>
          <a:p>
            <a:pPr lvl="1" fontAlgn="base"/>
            <a:r>
              <a:rPr lang="en-US" sz="1700" dirty="0" smtClean="0"/>
              <a:t>Can the vulnerability score help us shape our housing resources?</a:t>
            </a:r>
          </a:p>
          <a:p>
            <a:pPr marL="411480" lvl="1" indent="0" fontAlgn="base">
              <a:buNone/>
            </a:pPr>
            <a:endParaRPr lang="en-US" sz="1700" dirty="0" smtClean="0"/>
          </a:p>
          <a:p>
            <a:pPr lvl="1" fontAlgn="base"/>
            <a:r>
              <a:rPr lang="en-US" sz="1700" dirty="0" smtClean="0"/>
              <a:t>TIC questions - Implication of asking youth about housing when resources are scarce? Keys to getting honest answers?</a:t>
            </a:r>
          </a:p>
          <a:p>
            <a:pPr marL="411480" lvl="1" indent="0" fontAlgn="base">
              <a:buNone/>
            </a:pPr>
            <a:endParaRPr lang="en-US" sz="1700" dirty="0" smtClean="0"/>
          </a:p>
        </p:txBody>
      </p:sp>
      <p:sp>
        <p:nvSpPr>
          <p:cNvPr id="5" name="Title 4"/>
          <p:cNvSpPr>
            <a:spLocks noGrp="1"/>
          </p:cNvSpPr>
          <p:nvPr>
            <p:ph type="title"/>
          </p:nvPr>
        </p:nvSpPr>
        <p:spPr/>
        <p:txBody>
          <a:bodyPr/>
          <a:lstStyle/>
          <a:p>
            <a:r>
              <a:rPr lang="en-US" sz="2400" dirty="0" smtClean="0"/>
              <a:t>TAY VI-SPDAT</a:t>
            </a:r>
            <a:endParaRPr lang="en-US" sz="2400" dirty="0"/>
          </a:p>
        </p:txBody>
      </p:sp>
      <p:sp>
        <p:nvSpPr>
          <p:cNvPr id="3" name="Date Placeholder 2"/>
          <p:cNvSpPr>
            <a:spLocks noGrp="1"/>
          </p:cNvSpPr>
          <p:nvPr>
            <p:ph type="dt" sz="half" idx="10"/>
          </p:nvPr>
        </p:nvSpPr>
        <p:spPr/>
        <p:txBody>
          <a:bodyPr/>
          <a:lstStyle/>
          <a:p>
            <a:r>
              <a:rPr lang="en-US" dirty="0"/>
              <a:t>© MANY, September 2016</a:t>
            </a:r>
          </a:p>
        </p:txBody>
      </p:sp>
    </p:spTree>
    <p:extLst>
      <p:ext uri="{BB962C8B-B14F-4D97-AF65-F5344CB8AC3E}">
        <p14:creationId xmlns:p14="http://schemas.microsoft.com/office/powerpoint/2010/main" val="864581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 MANY Star brand">
  <a:themeElements>
    <a:clrScheme name="2015 MANY BRAND COLORS">
      <a:dk1>
        <a:sysClr val="windowText" lastClr="000000"/>
      </a:dk1>
      <a:lt1>
        <a:sysClr val="window" lastClr="FFFFFF"/>
      </a:lt1>
      <a:dk2>
        <a:srgbClr val="2F5897"/>
      </a:dk2>
      <a:lt2>
        <a:srgbClr val="E4E9EF"/>
      </a:lt2>
      <a:accent1>
        <a:srgbClr val="6076B4"/>
      </a:accent1>
      <a:accent2>
        <a:srgbClr val="9C5252"/>
      </a:accent2>
      <a:accent3>
        <a:srgbClr val="E8CB1C"/>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 MANY Star brand</Template>
  <TotalTime>1270</TotalTime>
  <Words>2051</Words>
  <Application>Microsoft Office PowerPoint</Application>
  <PresentationFormat>On-screen Show (4:3)</PresentationFormat>
  <Paragraphs>216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2015 MANY Star brand</vt:lpstr>
      <vt:lpstr>Coordinated Responses to Youth Homelessness: Learning Collaborative Overview, Highlights and Pressure Points</vt:lpstr>
      <vt:lpstr>About MANY</vt:lpstr>
      <vt:lpstr>Overview</vt:lpstr>
      <vt:lpstr>Background</vt:lpstr>
      <vt:lpstr>Objectives</vt:lpstr>
      <vt:lpstr>Members</vt:lpstr>
      <vt:lpstr>Highlights &amp; Pressure Points</vt:lpstr>
      <vt:lpstr>Connection between youth CES and adult CES</vt:lpstr>
      <vt:lpstr>TAY VI-SPDAT</vt:lpstr>
      <vt:lpstr>Outreach and assessment</vt:lpstr>
      <vt:lpstr>PowerPoint Presentation</vt:lpstr>
      <vt:lpstr>Outreach and assessment</vt:lpstr>
      <vt:lpstr>PowerPoint Presentation</vt:lpstr>
      <vt:lpstr>Outreach and assessment</vt:lpstr>
      <vt:lpstr>PowerPoint Presentation</vt:lpstr>
      <vt:lpstr>Matching</vt:lpstr>
      <vt:lpstr>PowerPoint Presentation</vt:lpstr>
      <vt:lpstr>Trauma Informed Care &amp; Youth CES</vt:lpstr>
      <vt:lpstr>Contact Information</vt:lpstr>
      <vt:lpstr>Comments?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Bopp</dc:creator>
  <cp:lastModifiedBy>megan</cp:lastModifiedBy>
  <cp:revision>130</cp:revision>
  <cp:lastPrinted>2016-09-26T16:52:34Z</cp:lastPrinted>
  <dcterms:created xsi:type="dcterms:W3CDTF">2014-10-15T17:55:14Z</dcterms:created>
  <dcterms:modified xsi:type="dcterms:W3CDTF">2016-11-02T20:27:51Z</dcterms:modified>
</cp:coreProperties>
</file>