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11/4/2016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35" y="381001"/>
            <a:ext cx="8638553" cy="2209800"/>
          </a:xfrm>
        </p:spPr>
        <p:txBody>
          <a:bodyPr>
            <a:normAutofit/>
          </a:bodyPr>
          <a:lstStyle/>
          <a:p>
            <a:r>
              <a:rPr lang="en-US" sz="4600" dirty="0"/>
              <a:t>Homeless Youth Legal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Good News, Not So Good News &amp; More Good News to Come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832" y="5481386"/>
            <a:ext cx="2857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Erin Palacios</a:t>
            </a:r>
          </a:p>
          <a:p>
            <a:r>
              <a:rPr lang="en-US" dirty="0"/>
              <a:t>Bay Area Legal Aid</a:t>
            </a:r>
          </a:p>
          <a:p>
            <a:r>
              <a:rPr lang="en-US" dirty="0" err="1"/>
              <a:t>epalacios@baylegal.org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6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53559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Seattle City Council -- CB 118794 – Homeless Encampment Legislation </a:t>
            </a:r>
          </a:p>
          <a:p>
            <a:pPr lvl="1"/>
            <a:r>
              <a:rPr lang="en-US" dirty="0"/>
              <a:t>DOJ guidance sought – advised that it comports with the legal analysis and policy considerations laid out in Bell v. Boise Statement of Interest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HB 1682 – Homeless Student Stability and Opportunity Gap Act </a:t>
            </a:r>
          </a:p>
          <a:p>
            <a:pPr lvl="1"/>
            <a:r>
              <a:rPr lang="en-US" dirty="0"/>
              <a:t>State funding for School-Housing Partnerships</a:t>
            </a:r>
          </a:p>
          <a:p>
            <a:pPr lvl="1"/>
            <a:r>
              <a:rPr lang="en-US" dirty="0"/>
              <a:t>Increased funding to identification and support of homeless students – matching Federal McKinney-Vento $</a:t>
            </a:r>
          </a:p>
          <a:p>
            <a:pPr lvl="1"/>
            <a:endParaRPr lang="en-US" dirty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200" dirty="0"/>
              <a:t>HB2396</a:t>
            </a:r>
            <a:r>
              <a:rPr lang="en-US" dirty="0"/>
              <a:t> - Access to routine healthcare – allows specified personnel to authorize services when parents are unavailable</a:t>
            </a:r>
          </a:p>
          <a:p>
            <a:endParaRPr lang="en-US" dirty="0"/>
          </a:p>
          <a:p>
            <a:r>
              <a:rPr lang="en-US" dirty="0"/>
              <a:t>Civil Legal Clinic – </a:t>
            </a:r>
          </a:p>
          <a:p>
            <a:pPr lvl="1"/>
            <a:r>
              <a:rPr lang="en-US" dirty="0"/>
              <a:t>Funded by the Raikes Foundation -- Legal Services for Youth and Children (LSYC) and Street Youth Legal Advocates for Washington (SYLAW) are running a 1 year pilot program operating a weekly drop-in clinic at </a:t>
            </a:r>
            <a:r>
              <a:rPr lang="en-US" dirty="0" err="1"/>
              <a:t>YouthCare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38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capacity to provide legal services to underserved communities?</a:t>
            </a:r>
          </a:p>
          <a:p>
            <a:r>
              <a:rPr lang="en-US" dirty="0"/>
              <a:t>How will California’s new foster care placement structure affect youth homeless providers?</a:t>
            </a:r>
          </a:p>
          <a:p>
            <a:r>
              <a:rPr lang="en-US" dirty="0"/>
              <a:t>Getting back to benefits basics…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24"/>
            <a:ext cx="8229600" cy="359298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effectLst/>
              </a:rPr>
              <a:t>"There is always an easy solution to every human problem—neat, plausible and wrong." 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-</a:t>
            </a:r>
            <a:r>
              <a:rPr lang="en-US" b="1" dirty="0">
                <a:effectLst/>
              </a:rPr>
              <a:t>H. L. Mencken</a:t>
            </a:r>
            <a:br>
              <a:rPr lang="en-US" b="1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5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Wicked Problems &amp; Social Messes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Autofit/>
          </a:bodyPr>
          <a:lstStyle/>
          <a:p>
            <a:r>
              <a:rPr lang="en-US" sz="2400" dirty="0"/>
              <a:t>There is no “correct” view of the problem. </a:t>
            </a:r>
          </a:p>
          <a:p>
            <a:r>
              <a:rPr lang="en-US" sz="2400" dirty="0"/>
              <a:t>There is no immediate or ultimate test of a solution. </a:t>
            </a:r>
          </a:p>
          <a:p>
            <a:r>
              <a:rPr lang="en-US" sz="2400" dirty="0"/>
              <a:t>Data are often uncertain or missing.</a:t>
            </a:r>
          </a:p>
          <a:p>
            <a:r>
              <a:rPr lang="en-US" sz="2400" dirty="0"/>
              <a:t>There are numerous possible intervention points, and the consequences are difficult to imagine.</a:t>
            </a:r>
          </a:p>
          <a:p>
            <a:r>
              <a:rPr lang="en-US" sz="2400" dirty="0"/>
              <a:t>Every solution is a "one-shot operation"; because there is no opportunity to learn by trial-and-error, every attempt counts significantly. </a:t>
            </a:r>
          </a:p>
          <a:p>
            <a:r>
              <a:rPr lang="en-US" sz="2400" dirty="0"/>
              <a:t>Every wicked problem can be considered a symptom of another problem. </a:t>
            </a:r>
          </a:p>
          <a:p>
            <a:r>
              <a:rPr lang="en-US" sz="2400" dirty="0"/>
              <a:t>There is great resistance to change.</a:t>
            </a:r>
          </a:p>
          <a:p>
            <a:r>
              <a:rPr lang="en-US" sz="2400" dirty="0"/>
              <a:t>The planner has no right to be wrong (Planners are liable for the consequences of attempts to fix the problem). </a:t>
            </a:r>
          </a:p>
        </p:txBody>
      </p:sp>
    </p:spTree>
    <p:extLst>
      <p:ext uri="{BB962C8B-B14F-4D97-AF65-F5344CB8AC3E}">
        <p14:creationId xmlns:p14="http://schemas.microsoft.com/office/powerpoint/2010/main" val="231820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time to come up with reasons why it won’t work</a:t>
            </a:r>
          </a:p>
          <a:p>
            <a:r>
              <a:rPr lang="en-US" dirty="0"/>
              <a:t>Permission from the funder to try new things</a:t>
            </a:r>
          </a:p>
          <a:p>
            <a:r>
              <a:rPr lang="en-US" dirty="0"/>
              <a:t>Encouraged to innovate with no penalty for failure</a:t>
            </a:r>
          </a:p>
          <a:p>
            <a:r>
              <a:rPr lang="en-US" dirty="0"/>
              <a:t>Learning &amp; adapting is the only option</a:t>
            </a:r>
          </a:p>
          <a:p>
            <a:r>
              <a:rPr lang="en-US" dirty="0"/>
              <a:t>Able to identify the actual barriers and now targeting them with support</a:t>
            </a:r>
          </a:p>
          <a:p>
            <a:r>
              <a:rPr lang="en-US" dirty="0"/>
              <a:t>A changed understanding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303338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Wicked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046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Never solved</a:t>
            </a:r>
          </a:p>
          <a:p>
            <a:r>
              <a:rPr lang="en-US" dirty="0"/>
              <a:t>Can be re-solved for a time </a:t>
            </a:r>
          </a:p>
          <a:p>
            <a:r>
              <a:rPr lang="en-US" dirty="0"/>
              <a:t>Creating and implementing an action plan is an ongoing process</a:t>
            </a:r>
          </a:p>
          <a:p>
            <a:r>
              <a:rPr lang="en-US" dirty="0"/>
              <a:t>Systems and stakeholders change and the problem changes.</a:t>
            </a:r>
          </a:p>
          <a:p>
            <a:r>
              <a:rPr lang="en-US" dirty="0"/>
              <a:t>Sometimes the problem changes because of stakeholder actions to solve the problem.</a:t>
            </a:r>
          </a:p>
          <a:p>
            <a:r>
              <a:rPr lang="en-US" dirty="0"/>
              <a:t>Change is integral.</a:t>
            </a:r>
          </a:p>
          <a:p>
            <a:r>
              <a:rPr lang="en-US" dirty="0"/>
              <a:t>“It is impossible to step into the same mess twice.”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4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Homeless Youth Law &amp; Policy Summit</a:t>
            </a:r>
          </a:p>
          <a:p>
            <a:pPr lvl="1"/>
            <a:r>
              <a:rPr lang="en-US" dirty="0"/>
              <a:t>Access to Justice</a:t>
            </a:r>
          </a:p>
          <a:p>
            <a:pPr lvl="1"/>
            <a:r>
              <a:rPr lang="en-US" dirty="0"/>
              <a:t>Identification</a:t>
            </a:r>
          </a:p>
          <a:p>
            <a:pPr lvl="1"/>
            <a:r>
              <a:rPr lang="en-US" dirty="0"/>
              <a:t>Criminalization</a:t>
            </a:r>
          </a:p>
          <a:p>
            <a:pPr lvl="1"/>
            <a:r>
              <a:rPr lang="en-US" dirty="0"/>
              <a:t>Public System Responsibility</a:t>
            </a:r>
          </a:p>
          <a:p>
            <a:pPr lvl="1"/>
            <a:r>
              <a:rPr lang="en-US" dirty="0"/>
              <a:t>Employment </a:t>
            </a:r>
          </a:p>
          <a:p>
            <a:pPr lvl="1"/>
            <a:r>
              <a:rPr lang="en-US" dirty="0"/>
              <a:t>Education</a:t>
            </a:r>
          </a:p>
          <a:p>
            <a:r>
              <a:rPr lang="en-US" dirty="0"/>
              <a:t>Homeless Youth Legal Network</a:t>
            </a:r>
          </a:p>
          <a:p>
            <a:pPr lvl="1"/>
            <a:r>
              <a:rPr lang="en-US" dirty="0"/>
              <a:t>ABA committed funds to support development and implementation</a:t>
            </a:r>
          </a:p>
          <a:p>
            <a:pPr lvl="1"/>
            <a:r>
              <a:rPr lang="en-US" dirty="0"/>
              <a:t>Build capacity and expertise, engage the private bar, provide technical assistance to underserved areas, develop resources to promote best practices</a:t>
            </a:r>
          </a:p>
          <a:p>
            <a:pPr lvl="1"/>
            <a:r>
              <a:rPr lang="en-US" dirty="0"/>
              <a:t>Staff a national legal services hotline for homeless youth and their providers</a:t>
            </a:r>
          </a:p>
          <a:p>
            <a:pPr lvl="1"/>
            <a:r>
              <a:rPr lang="en-US" dirty="0"/>
              <a:t>Develop and sustain a network of law and policy experts </a:t>
            </a:r>
          </a:p>
        </p:txBody>
      </p:sp>
    </p:spTree>
    <p:extLst>
      <p:ext uri="{BB962C8B-B14F-4D97-AF65-F5344CB8AC3E}">
        <p14:creationId xmlns:p14="http://schemas.microsoft.com/office/powerpoint/2010/main" val="204812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Homeless Youth Legal Manuals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Artificial Legal Intelligence</a:t>
            </a:r>
          </a:p>
          <a:p>
            <a:r>
              <a:rPr lang="en-US" dirty="0"/>
              <a:t>California </a:t>
            </a:r>
          </a:p>
          <a:p>
            <a:pPr lvl="1"/>
            <a:r>
              <a:rPr lang="en-US" dirty="0"/>
              <a:t>Thanks to generous funding support from Google the team hired a developer to build the platform/ app</a:t>
            </a:r>
          </a:p>
          <a:p>
            <a:pPr lvl="1"/>
            <a:r>
              <a:rPr lang="en-US" dirty="0"/>
              <a:t>Tool is now aimed at homeless youth services providers as well as youth</a:t>
            </a:r>
          </a:p>
          <a:p>
            <a:r>
              <a:rPr lang="en-US" dirty="0"/>
              <a:t>Washington</a:t>
            </a:r>
          </a:p>
          <a:p>
            <a:pPr lvl="1"/>
            <a:r>
              <a:rPr lang="en-US" dirty="0"/>
              <a:t>Recent hack-a-thon to build a platform demo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DOJ Steps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 v. Boise</a:t>
            </a:r>
          </a:p>
          <a:p>
            <a:pPr lvl="1"/>
            <a:r>
              <a:rPr lang="en-US" dirty="0"/>
              <a:t>DOJ Statement of Interest</a:t>
            </a:r>
          </a:p>
          <a:p>
            <a:pPr lvl="1"/>
            <a:r>
              <a:rPr lang="en-US" dirty="0"/>
              <a:t>Followed the reasoning of the 9</a:t>
            </a:r>
            <a:r>
              <a:rPr lang="en-US" baseline="30000" dirty="0"/>
              <a:t>th</a:t>
            </a:r>
            <a:r>
              <a:rPr lang="en-US" dirty="0"/>
              <a:t> Circuit in Jones v. City of Los Angels</a:t>
            </a:r>
          </a:p>
          <a:p>
            <a:pPr lvl="1"/>
            <a:r>
              <a:rPr lang="en-US" dirty="0"/>
              <a:t>“It should be uncontroversial that punishing conduct that is a “universal and unavoidable consequence[] of being human” violates the Eighth Amendment.”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8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Kelly Ann Allen v. City of Pomona</a:t>
            </a:r>
          </a:p>
          <a:p>
            <a:r>
              <a:rPr lang="en-US" dirty="0"/>
              <a:t>SB1322 – Decriminalization of Prostitution for minors</a:t>
            </a:r>
          </a:p>
          <a:p>
            <a:r>
              <a:rPr lang="en-US" dirty="0"/>
              <a:t>Juvenile Court Costs &amp; Fees Moratoriums</a:t>
            </a:r>
          </a:p>
          <a:p>
            <a:pPr lvl="1"/>
            <a:r>
              <a:rPr lang="en-US" dirty="0"/>
              <a:t>Alameda County Effective July1, 2016</a:t>
            </a:r>
          </a:p>
          <a:p>
            <a:pPr lvl="1"/>
            <a:r>
              <a:rPr lang="en-US" dirty="0"/>
              <a:t>Contra Costa County – October 25, 2009</a:t>
            </a:r>
          </a:p>
          <a:p>
            <a:pPr lvl="1"/>
            <a:r>
              <a:rPr lang="en-US" dirty="0"/>
              <a:t>Los Angeles County 2009</a:t>
            </a:r>
          </a:p>
          <a:p>
            <a:r>
              <a:rPr lang="en-US" dirty="0"/>
              <a:t>State ID</a:t>
            </a:r>
          </a:p>
          <a:p>
            <a:pPr lvl="1"/>
            <a:r>
              <a:rPr lang="en-US" dirty="0"/>
              <a:t>Effective January 1, 2016 fees waived for individuals experiencing homelessness</a:t>
            </a:r>
          </a:p>
          <a:p>
            <a:r>
              <a:rPr lang="en-US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13606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752"/>
            <a:ext cx="8229600" cy="53372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A.R. v. State of Oregon Department of Human Services</a:t>
            </a:r>
          </a:p>
          <a:p>
            <a:pPr lvl="1"/>
            <a:r>
              <a:rPr lang="en-US" dirty="0"/>
              <a:t>Failure to provide placement for foster youth</a:t>
            </a:r>
          </a:p>
          <a:p>
            <a:pPr lvl="1"/>
            <a:r>
              <a:rPr lang="en-US" dirty="0"/>
              <a:t>“One child in state custody recently spent nearly a month in a juvenile detention facility in Deschutes County, without any pending criminal charge. “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Building Owners and Managers Association of Oregon v. Portland Mayor Charles Andrew Hales</a:t>
            </a:r>
          </a:p>
          <a:p>
            <a:pPr lvl="1"/>
            <a:r>
              <a:rPr lang="en-US" dirty="0"/>
              <a:t>Sought to invalidate the Mayor’s camping policy</a:t>
            </a:r>
          </a:p>
          <a:p>
            <a:pPr lvl="1"/>
            <a:r>
              <a:rPr lang="en-US" dirty="0"/>
              <a:t>Dismissed because plaintiffs did not make clear how the policy affected them </a:t>
            </a:r>
          </a:p>
          <a:p>
            <a:pPr lvl="1"/>
            <a:r>
              <a:rPr lang="en-US" dirty="0"/>
              <a:t>Mayor announced the end of the policy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City of Prineville – Ordinance #1225 </a:t>
            </a:r>
          </a:p>
          <a:p>
            <a:pPr lvl="1"/>
            <a:r>
              <a:rPr lang="en-US" dirty="0"/>
              <a:t> allows public service employees to ban a person from public property who is violating a law or who is violating a rule of a public park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2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804</TotalTime>
  <Words>773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Rockwell</vt:lpstr>
      <vt:lpstr>Wingdings 2</vt:lpstr>
      <vt:lpstr>Foundry</vt:lpstr>
      <vt:lpstr>Homeless Youth Legal Services</vt:lpstr>
      <vt:lpstr>Wicked Problems &amp; Social Messes</vt:lpstr>
      <vt:lpstr>100 Days</vt:lpstr>
      <vt:lpstr>Solving Wicked Problems</vt:lpstr>
      <vt:lpstr>National Initiatives</vt:lpstr>
      <vt:lpstr>Homeless Youth Legal Manuals</vt:lpstr>
      <vt:lpstr>DOJ Steps Up</vt:lpstr>
      <vt:lpstr>California</vt:lpstr>
      <vt:lpstr>Oregon</vt:lpstr>
      <vt:lpstr>Washington</vt:lpstr>
      <vt:lpstr>Next Up </vt:lpstr>
      <vt:lpstr>"There is always an easy solution to every human problem—neat, plausible and wrong."  -H. L. Mencken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Update</dc:title>
  <dc:creator>Microsoft Office User</dc:creator>
  <cp:lastModifiedBy>Robin</cp:lastModifiedBy>
  <cp:revision>7</cp:revision>
  <dcterms:created xsi:type="dcterms:W3CDTF">2016-11-04T05:10:05Z</dcterms:created>
  <dcterms:modified xsi:type="dcterms:W3CDTF">2016-11-04T18:42:38Z</dcterms:modified>
</cp:coreProperties>
</file>